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1783" r:id="rId2"/>
    <p:sldId id="284" r:id="rId3"/>
    <p:sldId id="289" r:id="rId4"/>
    <p:sldId id="319" r:id="rId5"/>
    <p:sldId id="290" r:id="rId6"/>
    <p:sldId id="344" r:id="rId7"/>
    <p:sldId id="320" r:id="rId8"/>
    <p:sldId id="322" r:id="rId9"/>
    <p:sldId id="296" r:id="rId10"/>
    <p:sldId id="323" r:id="rId11"/>
    <p:sldId id="345" r:id="rId12"/>
    <p:sldId id="297" r:id="rId13"/>
    <p:sldId id="324" r:id="rId14"/>
    <p:sldId id="327" r:id="rId15"/>
    <p:sldId id="325" r:id="rId16"/>
    <p:sldId id="328" r:id="rId17"/>
    <p:sldId id="329" r:id="rId18"/>
    <p:sldId id="326" r:id="rId19"/>
    <p:sldId id="298" r:id="rId20"/>
    <p:sldId id="330" r:id="rId21"/>
    <p:sldId id="299" r:id="rId22"/>
    <p:sldId id="331" r:id="rId23"/>
    <p:sldId id="332" r:id="rId24"/>
    <p:sldId id="333" r:id="rId25"/>
    <p:sldId id="334" r:id="rId26"/>
    <p:sldId id="335" r:id="rId27"/>
    <p:sldId id="304" r:id="rId28"/>
    <p:sldId id="305" r:id="rId29"/>
    <p:sldId id="336" r:id="rId30"/>
    <p:sldId id="337" r:id="rId31"/>
    <p:sldId id="309" r:id="rId32"/>
    <p:sldId id="341" r:id="rId33"/>
    <p:sldId id="342" r:id="rId34"/>
    <p:sldId id="340" r:id="rId35"/>
    <p:sldId id="310" r:id="rId36"/>
    <p:sldId id="311" r:id="rId37"/>
    <p:sldId id="338" r:id="rId38"/>
    <p:sldId id="312" r:id="rId39"/>
    <p:sldId id="339" r:id="rId40"/>
    <p:sldId id="346" r:id="rId41"/>
    <p:sldId id="347" r:id="rId42"/>
    <p:sldId id="1780" r:id="rId43"/>
    <p:sldId id="178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EB28D-7A0C-4092-AEE9-FA616245D3A4}" v="2" dt="2025-06-10T09:48:41.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60"/>
  </p:normalViewPr>
  <p:slideViewPr>
    <p:cSldViewPr snapToGrid="0">
      <p:cViewPr varScale="1">
        <p:scale>
          <a:sx n="63" d="100"/>
          <a:sy n="63" d="100"/>
        </p:scale>
        <p:origin x="664" y="5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C97EB28D-7A0C-4092-AEE9-FA616245D3A4}"/>
    <pc:docChg chg="addSld delSld modSld">
      <pc:chgData name="Charlotte Adjanor-Doku" userId="4b102d02-cf13-4b3c-b1be-65733958ed09" providerId="ADAL" clId="{C97EB28D-7A0C-4092-AEE9-FA616245D3A4}" dt="2025-06-10T09:48:41.404" v="2"/>
      <pc:docMkLst>
        <pc:docMk/>
      </pc:docMkLst>
      <pc:sldChg chg="add">
        <pc:chgData name="Charlotte Adjanor-Doku" userId="4b102d02-cf13-4b3c-b1be-65733958ed09" providerId="ADAL" clId="{C97EB28D-7A0C-4092-AEE9-FA616245D3A4}" dt="2025-06-10T09:47:51.816" v="1"/>
        <pc:sldMkLst>
          <pc:docMk/>
          <pc:sldMk cId="4098700371" sldId="1780"/>
        </pc:sldMkLst>
      </pc:sldChg>
      <pc:sldChg chg="add">
        <pc:chgData name="Charlotte Adjanor-Doku" userId="4b102d02-cf13-4b3c-b1be-65733958ed09" providerId="ADAL" clId="{C97EB28D-7A0C-4092-AEE9-FA616245D3A4}" dt="2025-06-10T09:47:51.816" v="1"/>
        <pc:sldMkLst>
          <pc:docMk/>
          <pc:sldMk cId="2590829619" sldId="1781"/>
        </pc:sldMkLst>
      </pc:sldChg>
      <pc:sldChg chg="addSp modSp">
        <pc:chgData name="Charlotte Adjanor-Doku" userId="4b102d02-cf13-4b3c-b1be-65733958ed09" providerId="ADAL" clId="{C97EB28D-7A0C-4092-AEE9-FA616245D3A4}" dt="2025-06-10T09:48:41.404" v="2"/>
        <pc:sldMkLst>
          <pc:docMk/>
          <pc:sldMk cId="2916658732" sldId="1783"/>
        </pc:sldMkLst>
        <pc:spChg chg="add mod">
          <ac:chgData name="Charlotte Adjanor-Doku" userId="4b102d02-cf13-4b3c-b1be-65733958ed09" providerId="ADAL" clId="{C97EB28D-7A0C-4092-AEE9-FA616245D3A4}" dt="2025-06-10T09:48:41.404" v="2"/>
          <ac:spMkLst>
            <pc:docMk/>
            <pc:sldMk cId="2916658732" sldId="1783"/>
            <ac:spMk id="3" creationId="{BC5357D8-2461-4CBE-4645-A8737DEE244F}"/>
          </ac:spMkLst>
        </pc:spChg>
      </pc:sldChg>
      <pc:sldChg chg="del">
        <pc:chgData name="Charlotte Adjanor-Doku" userId="4b102d02-cf13-4b3c-b1be-65733958ed09" providerId="ADAL" clId="{C97EB28D-7A0C-4092-AEE9-FA616245D3A4}" dt="2025-06-10T09:47:26.136" v="0" actId="47"/>
        <pc:sldMkLst>
          <pc:docMk/>
          <pc:sldMk cId="3507294158" sldId="17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10/06/2025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16906" y="307011"/>
            <a:ext cx="4172559" cy="2986087"/>
          </a:xfrm>
        </p:spPr>
        <p:txBody>
          <a:bodyPr>
            <a:normAutofit/>
          </a:bodyPr>
          <a:lstStyle/>
          <a:p>
            <a:r>
              <a:rPr lang="en-CA" sz="3600" spc="-30" dirty="0">
                <a:latin typeface="Times New Roman" panose="02020603050405020304" pitchFamily="18" charset="0"/>
                <a:cs typeface="Times New Roman" panose="02020603050405020304" pitchFamily="18" charset="0"/>
              </a:rPr>
              <a:t>INDUSTRY AND COMPETITOR ANALYSIS</a:t>
            </a:r>
          </a:p>
        </p:txBody>
      </p:sp>
      <p:sp>
        <p:nvSpPr>
          <p:cNvPr id="2" name="Rectangle 1">
            <a:extLst>
              <a:ext uri="{FF2B5EF4-FFF2-40B4-BE49-F238E27FC236}">
                <a16:creationId xmlns:a16="http://schemas.microsoft.com/office/drawing/2014/main" id="{66ABD4BF-0A6E-4875-8551-2E2478DFD786}"/>
              </a:ext>
            </a:extLst>
          </p:cNvPr>
          <p:cNvSpPr/>
          <p:nvPr/>
        </p:nvSpPr>
        <p:spPr>
          <a:xfrm>
            <a:off x="8464924" y="898354"/>
            <a:ext cx="2568388" cy="914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LECTURE FIVE</a:t>
            </a:r>
            <a:endParaRPr lang="en-GH" b="1" dirty="0">
              <a:solidFill>
                <a:srgbClr val="FF0000"/>
              </a:solidFill>
              <a:latin typeface="Times New Roman" panose="02020603050405020304" pitchFamily="18" charset="0"/>
              <a:cs typeface="Times New Roman" panose="02020603050405020304" pitchFamily="18" charset="0"/>
            </a:endParaRPr>
          </a:p>
        </p:txBody>
      </p:sp>
      <p:pic>
        <p:nvPicPr>
          <p:cNvPr id="5" name="Picture 1">
            <a:extLst>
              <a:ext uri="{FF2B5EF4-FFF2-40B4-BE49-F238E27FC236}">
                <a16:creationId xmlns:a16="http://schemas.microsoft.com/office/drawing/2014/main" id="{D26092F9-D6E6-49BB-97A3-B39E9F4CB7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5446" y="749300"/>
            <a:ext cx="283733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C5357D8-2461-4CBE-4645-A8737DEE244F}"/>
              </a:ext>
            </a:extLst>
          </p:cNvPr>
          <p:cNvSpPr txBox="1"/>
          <p:nvPr/>
        </p:nvSpPr>
        <p:spPr>
          <a:xfrm>
            <a:off x="272143" y="5181600"/>
            <a:ext cx="5921828" cy="1477328"/>
          </a:xfrm>
          <a:prstGeom prst="rect">
            <a:avLst/>
          </a:prstGeom>
          <a:noFill/>
        </p:spPr>
        <p:txBody>
          <a:bodyPr wrap="square" rtlCol="0">
            <a:spAutoFit/>
          </a:bodyPr>
          <a:lstStyle/>
          <a:p>
            <a:r>
              <a:rPr lang="en-GB" b="1" i="1" dirty="0">
                <a:solidFill>
                  <a:schemeClr val="accent4"/>
                </a:solidFill>
                <a:latin typeface="Times New Roman" panose="02020603050405020304" pitchFamily="18" charset="0"/>
                <a:cs typeface="Times New Roman" panose="02020603050405020304" pitchFamily="18" charset="0"/>
              </a:rPr>
              <a:t>Charlotte Adjanor-Doku, PhD</a:t>
            </a:r>
          </a:p>
          <a:p>
            <a:r>
              <a:rPr lang="en-GB" i="1" dirty="0">
                <a:solidFill>
                  <a:schemeClr val="accent4"/>
                </a:solidFill>
                <a:latin typeface="Times New Roman" panose="02020603050405020304" pitchFamily="18" charset="0"/>
                <a:cs typeface="Times New Roman" panose="02020603050405020304" pitchFamily="18" charset="0"/>
              </a:rPr>
              <a:t>Department of Human Resource &amp; Organisational Development</a:t>
            </a:r>
          </a:p>
          <a:p>
            <a:r>
              <a:rPr lang="en-GB" i="1" dirty="0">
                <a:solidFill>
                  <a:schemeClr val="accent4"/>
                </a:solidFill>
                <a:latin typeface="Times New Roman" panose="02020603050405020304" pitchFamily="18" charset="0"/>
                <a:cs typeface="Times New Roman" panose="02020603050405020304" pitchFamily="18" charset="0"/>
              </a:rPr>
              <a:t>KNUST School of Business</a:t>
            </a:r>
          </a:p>
          <a:p>
            <a:r>
              <a:rPr lang="en-GB" i="1" dirty="0">
                <a:solidFill>
                  <a:schemeClr val="accent4"/>
                </a:solidFill>
                <a:latin typeface="Times New Roman" panose="02020603050405020304" pitchFamily="18" charset="0"/>
                <a:cs typeface="Times New Roman" panose="02020603050405020304" pitchFamily="18" charset="0"/>
              </a:rPr>
              <a:t>cadjanor-doku@knust.edu.gh</a:t>
            </a:r>
          </a:p>
        </p:txBody>
      </p:sp>
    </p:spTree>
    <p:extLst>
      <p:ext uri="{BB962C8B-B14F-4D97-AF65-F5344CB8AC3E}">
        <p14:creationId xmlns:p14="http://schemas.microsoft.com/office/powerpoint/2010/main" val="291665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A47860C-183F-4A4D-84D2-3F9F8C61A8C7}"/>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Threat of Substitutes</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16387" name="Rectangle 3">
            <a:extLst>
              <a:ext uri="{FF2B5EF4-FFF2-40B4-BE49-F238E27FC236}">
                <a16:creationId xmlns:a16="http://schemas.microsoft.com/office/drawing/2014/main" id="{5D05E214-9A94-47DC-B61B-9D81A9068F9C}"/>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Threat of Substitutes (continued)</a:t>
            </a:r>
          </a:p>
          <a:p>
            <a:pPr lvl="1" eaLnBrk="1" hangingPunct="1"/>
            <a:r>
              <a:rPr lang="en-US" altLang="en-US" sz="3200">
                <a:latin typeface="Times New Roman" panose="02020603050405020304" pitchFamily="18" charset="0"/>
              </a:rPr>
              <a:t>The extent to which substitutes suppress the profitability of an industry depends on the propensity for buyers to substitute between alternatives.</a:t>
            </a:r>
          </a:p>
          <a:p>
            <a:pPr lvl="1" eaLnBrk="1" hangingPunct="1"/>
            <a:r>
              <a:rPr lang="en-US" altLang="en-US" sz="3200">
                <a:latin typeface="Times New Roman" panose="02020603050405020304" pitchFamily="18" charset="0"/>
              </a:rPr>
              <a:t>This is why firms in an industry often offer their customers amenities (i.e. switching cost) to reduce the likelihood that they will switch to a substitute product, even in light of a price increase. </a:t>
            </a:r>
          </a:p>
        </p:txBody>
      </p:sp>
      <p:sp>
        <p:nvSpPr>
          <p:cNvPr id="16389" name="Footer Placeholder 5">
            <a:extLst>
              <a:ext uri="{FF2B5EF4-FFF2-40B4-BE49-F238E27FC236}">
                <a16:creationId xmlns:a16="http://schemas.microsoft.com/office/drawing/2014/main" id="{1809E683-90FC-4B02-8551-A9F14805802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6390" name="Slide Number Placeholder 7">
            <a:extLst>
              <a:ext uri="{FF2B5EF4-FFF2-40B4-BE49-F238E27FC236}">
                <a16:creationId xmlns:a16="http://schemas.microsoft.com/office/drawing/2014/main" id="{17A2D1E3-C2DF-4E15-95FB-5A7AD97133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99D3D78E-44D3-44D1-8761-344E0DD1F2E0}" type="slidenum">
              <a:rPr lang="en-US" altLang="en-US" sz="1400"/>
              <a:pPr>
                <a:spcBef>
                  <a:spcPct val="0"/>
                </a:spcBef>
                <a:buFontTx/>
                <a:buNone/>
              </a:pPr>
              <a:t>10</a:t>
            </a:fld>
            <a:endParaRPr lang="en-US"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E7F988C-74CE-4DB0-BB0C-84CD27910CB8}"/>
              </a:ext>
            </a:extLst>
          </p:cNvPr>
          <p:cNvSpPr>
            <a:spLocks noGrp="1" noChangeArrowheads="1"/>
          </p:cNvSpPr>
          <p:nvPr>
            <p:ph type="title"/>
          </p:nvPr>
        </p:nvSpPr>
        <p:spPr>
          <a:xfrm>
            <a:off x="676835" y="591881"/>
            <a:ext cx="10515600" cy="1325563"/>
          </a:xfrm>
        </p:spPr>
        <p:txBody>
          <a:bodyPr/>
          <a:lstStyle/>
          <a:p>
            <a:pPr eaLnBrk="1" hangingPunct="1"/>
            <a:r>
              <a:rPr lang="en-US" altLang="en-US" sz="4800">
                <a:latin typeface="Times New Roman" panose="02020603050405020304" pitchFamily="18" charset="0"/>
              </a:rPr>
              <a:t>Threat of Substitutes</a:t>
            </a:r>
            <a:br>
              <a:rPr lang="en-US" altLang="en-US" sz="48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17414" name="Slide Number Placeholder 8">
            <a:extLst>
              <a:ext uri="{FF2B5EF4-FFF2-40B4-BE49-F238E27FC236}">
                <a16:creationId xmlns:a16="http://schemas.microsoft.com/office/drawing/2014/main" id="{A9A7DA0A-6935-4BDB-B477-B28F3AD508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F642AB8A-FF49-4F22-BC43-308FBC297246}" type="slidenum">
              <a:rPr lang="en-US" altLang="en-US" sz="1400"/>
              <a:pPr>
                <a:spcBef>
                  <a:spcPct val="0"/>
                </a:spcBef>
                <a:buFontTx/>
                <a:buNone/>
              </a:pPr>
              <a:t>11</a:t>
            </a:fld>
            <a:endParaRPr lang="en-US" altLang="en-US" sz="1400"/>
          </a:p>
        </p:txBody>
      </p:sp>
      <p:sp>
        <p:nvSpPr>
          <p:cNvPr id="17412" name="TextBox 7">
            <a:extLst>
              <a:ext uri="{FF2B5EF4-FFF2-40B4-BE49-F238E27FC236}">
                <a16:creationId xmlns:a16="http://schemas.microsoft.com/office/drawing/2014/main" id="{81D08B0E-8C5B-4E4C-9B00-BA4206F1E6C0}"/>
              </a:ext>
            </a:extLst>
          </p:cNvPr>
          <p:cNvSpPr txBox="1">
            <a:spLocks noChangeArrowheads="1"/>
          </p:cNvSpPr>
          <p:nvPr/>
        </p:nvSpPr>
        <p:spPr bwMode="auto">
          <a:xfrm>
            <a:off x="5181600" y="1524000"/>
            <a:ext cx="53340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buFont typeface="Wingdings" panose="05000000000000000000" pitchFamily="2" charset="2"/>
              <a:buChar char="§"/>
            </a:pPr>
            <a:r>
              <a:rPr lang="en-US" altLang="en-US" sz="2400">
                <a:latin typeface="Times New Roman" panose="02020603050405020304" pitchFamily="18" charset="0"/>
              </a:rPr>
              <a:t> This independently owned </a:t>
            </a:r>
          </a:p>
          <a:p>
            <a:pPr>
              <a:lnSpc>
                <a:spcPts val="3200"/>
              </a:lnSpc>
              <a:spcBef>
                <a:spcPct val="0"/>
              </a:spcBef>
              <a:buFont typeface="Wingdings" panose="05000000000000000000" pitchFamily="2" charset="2"/>
              <a:buChar char="§"/>
            </a:pPr>
            <a:r>
              <a:rPr lang="en-US" altLang="en-US" sz="2400">
                <a:latin typeface="Times New Roman" panose="02020603050405020304" pitchFamily="18" charset="0"/>
              </a:rPr>
              <a:t>  coffee shop doesn’t just sell coffee.</a:t>
            </a:r>
          </a:p>
          <a:p>
            <a:pPr>
              <a:lnSpc>
                <a:spcPts val="3200"/>
              </a:lnSpc>
              <a:spcBef>
                <a:spcPct val="0"/>
              </a:spcBef>
              <a:buFont typeface="Wingdings" panose="05000000000000000000" pitchFamily="2" charset="2"/>
              <a:buChar char="§"/>
            </a:pPr>
            <a:r>
              <a:rPr lang="en-US" altLang="en-US" sz="2400">
                <a:latin typeface="Times New Roman" panose="02020603050405020304" pitchFamily="18" charset="0"/>
              </a:rPr>
              <a:t> It also offers its patrons a convenient and pleasant place to meet, socialize, and study.</a:t>
            </a:r>
          </a:p>
          <a:p>
            <a:pPr>
              <a:lnSpc>
                <a:spcPts val="3200"/>
              </a:lnSpc>
              <a:spcBef>
                <a:spcPct val="0"/>
              </a:spcBef>
              <a:buFont typeface="Wingdings" panose="05000000000000000000" pitchFamily="2" charset="2"/>
              <a:buChar char="§"/>
            </a:pPr>
            <a:r>
              <a:rPr lang="en-US" altLang="en-US" sz="2400">
                <a:latin typeface="Times New Roman" panose="02020603050405020304" pitchFamily="18" charset="0"/>
              </a:rPr>
              <a:t> It provides these amenities to decrease the likelihood that its customers will “substitute” coffee at this shop for less expensive alternatives.</a:t>
            </a:r>
          </a:p>
        </p:txBody>
      </p:sp>
      <p:pic>
        <p:nvPicPr>
          <p:cNvPr id="17415" name="Picture 1">
            <a:extLst>
              <a:ext uri="{FF2B5EF4-FFF2-40B4-BE49-F238E27FC236}">
                <a16:creationId xmlns:a16="http://schemas.microsoft.com/office/drawing/2014/main" id="{48B66172-A519-4AC7-89B1-D2E1E0684A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33600"/>
            <a:ext cx="3505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08BC759-A985-43EC-8570-9CF43CD1FBB6}"/>
              </a:ext>
            </a:extLst>
          </p:cNvPr>
          <p:cNvSpPr>
            <a:spLocks noGrp="1" noChangeArrowheads="1"/>
          </p:cNvSpPr>
          <p:nvPr>
            <p:ph type="title"/>
          </p:nvPr>
        </p:nvSpPr>
        <p:spPr/>
        <p:txBody>
          <a:bodyPr/>
          <a:lstStyle/>
          <a:p>
            <a:pPr eaLnBrk="1" hangingPunct="1"/>
            <a:r>
              <a:rPr lang="en-US" altLang="en-US" sz="4800">
                <a:latin typeface="Times New Roman" panose="02020603050405020304" pitchFamily="18" charset="0"/>
              </a:rPr>
              <a:t>Threat of New Entrants</a:t>
            </a:r>
            <a:br>
              <a:rPr lang="en-US" altLang="en-US" sz="4800">
                <a:latin typeface="Times New Roman" panose="02020603050405020304" pitchFamily="18" charset="0"/>
              </a:rPr>
            </a:br>
            <a:r>
              <a:rPr lang="en-US" altLang="en-US" sz="2000">
                <a:latin typeface="Times New Roman" panose="02020603050405020304" pitchFamily="18" charset="0"/>
              </a:rPr>
              <a:t>1 of 6</a:t>
            </a:r>
            <a:endParaRPr lang="en-US" altLang="en-US" sz="3600">
              <a:latin typeface="Times New Roman" panose="02020603050405020304" pitchFamily="18" charset="0"/>
            </a:endParaRPr>
          </a:p>
        </p:txBody>
      </p:sp>
      <p:sp>
        <p:nvSpPr>
          <p:cNvPr id="18435" name="Rectangle 3">
            <a:extLst>
              <a:ext uri="{FF2B5EF4-FFF2-40B4-BE49-F238E27FC236}">
                <a16:creationId xmlns:a16="http://schemas.microsoft.com/office/drawing/2014/main" id="{A1FDD520-E936-425E-A9EF-A4F4D3058F0B}"/>
              </a:ext>
            </a:extLst>
          </p:cNvPr>
          <p:cNvSpPr>
            <a:spLocks noGrp="1" noChangeArrowheads="1"/>
          </p:cNvSpPr>
          <p:nvPr>
            <p:ph idx="1"/>
          </p:nvPr>
        </p:nvSpPr>
        <p:spPr/>
        <p:txBody>
          <a:bodyPr>
            <a:normAutofit lnSpcReduction="10000"/>
          </a:bodyPr>
          <a:lstStyle/>
          <a:p>
            <a:pPr eaLnBrk="1" hangingPunct="1"/>
            <a:r>
              <a:rPr lang="en-US" altLang="en-US" sz="3600" b="1">
                <a:latin typeface="Times New Roman" panose="02020603050405020304" pitchFamily="18" charset="0"/>
              </a:rPr>
              <a:t>Threat of New Entrants</a:t>
            </a:r>
          </a:p>
          <a:p>
            <a:pPr lvl="1" eaLnBrk="1" hangingPunct="1"/>
            <a:r>
              <a:rPr lang="en-US" altLang="en-US" sz="3200">
                <a:latin typeface="Times New Roman" panose="02020603050405020304" pitchFamily="18" charset="0"/>
              </a:rPr>
              <a:t>If the firms in an industry are highly profitable, the industry becomes a magnet to new entrants.</a:t>
            </a:r>
          </a:p>
          <a:p>
            <a:pPr lvl="1" eaLnBrk="1" hangingPunct="1"/>
            <a:r>
              <a:rPr lang="en-US" altLang="en-US" sz="3200">
                <a:latin typeface="Times New Roman" panose="02020603050405020304" pitchFamily="18" charset="0"/>
              </a:rPr>
              <a:t>Unless something is done to stop this, the competition in the industry will increase, and average industry profitability will decline.</a:t>
            </a:r>
          </a:p>
          <a:p>
            <a:pPr lvl="1" eaLnBrk="1" hangingPunct="1"/>
            <a:r>
              <a:rPr lang="en-US" altLang="en-US" sz="3200">
                <a:latin typeface="Times New Roman" panose="02020603050405020304" pitchFamily="18" charset="0"/>
              </a:rPr>
              <a:t>Firms in an industry try to keep the number of new entrants low by erecting barriers to entry.</a:t>
            </a:r>
          </a:p>
          <a:p>
            <a:pPr lvl="2" eaLnBrk="1" hangingPunct="1"/>
            <a:r>
              <a:rPr lang="en-US" altLang="en-US" i="1">
                <a:latin typeface="Times New Roman" panose="02020603050405020304" pitchFamily="18" charset="0"/>
              </a:rPr>
              <a:t>A barrier to entry is a condition that creates a disincentive for a new firm to enter an industry.  </a:t>
            </a:r>
          </a:p>
        </p:txBody>
      </p:sp>
      <p:sp>
        <p:nvSpPr>
          <p:cNvPr id="18437" name="Footer Placeholder 5">
            <a:extLst>
              <a:ext uri="{FF2B5EF4-FFF2-40B4-BE49-F238E27FC236}">
                <a16:creationId xmlns:a16="http://schemas.microsoft.com/office/drawing/2014/main" id="{214023B3-96E2-4C8B-89F3-0CCB69746C2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8438" name="Slide Number Placeholder 7">
            <a:extLst>
              <a:ext uri="{FF2B5EF4-FFF2-40B4-BE49-F238E27FC236}">
                <a16:creationId xmlns:a16="http://schemas.microsoft.com/office/drawing/2014/main" id="{5760C611-4324-4F6B-B339-19634E2A16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CD18993A-2EF3-43B5-9389-89E6F270E258}" type="slidenum">
              <a:rPr lang="en-US" altLang="en-US" sz="1400"/>
              <a:pPr>
                <a:spcBef>
                  <a:spcPct val="0"/>
                </a:spcBef>
                <a:buFontTx/>
                <a:buNone/>
              </a:pPr>
              <a:t>12</a:t>
            </a:fld>
            <a:endParaRPr lang="en-US"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5325D46-6A4C-4412-9FB4-51E787455751}"/>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Threat of New Entrants</a:t>
            </a:r>
            <a:br>
              <a:rPr lang="en-US" altLang="en-US" sz="3600">
                <a:latin typeface="Times New Roman" panose="02020603050405020304" pitchFamily="18" charset="0"/>
              </a:rPr>
            </a:br>
            <a:r>
              <a:rPr lang="en-US" altLang="en-US" sz="2000">
                <a:latin typeface="Times New Roman" panose="02020603050405020304" pitchFamily="18" charset="0"/>
              </a:rPr>
              <a:t>2 of 6</a:t>
            </a:r>
            <a:endParaRPr lang="en-US" altLang="en-US" sz="3600">
              <a:latin typeface="Times New Roman" panose="02020603050405020304" pitchFamily="18" charset="0"/>
            </a:endParaRPr>
          </a:p>
        </p:txBody>
      </p:sp>
      <p:sp>
        <p:nvSpPr>
          <p:cNvPr id="19475" name="Slide Number Placeholder 20">
            <a:extLst>
              <a:ext uri="{FF2B5EF4-FFF2-40B4-BE49-F238E27FC236}">
                <a16:creationId xmlns:a16="http://schemas.microsoft.com/office/drawing/2014/main" id="{8231BC82-414A-4856-AE0A-002C4A2768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9D9B25AE-09EA-47C8-ABAA-C5C83C0C95DB}" type="slidenum">
              <a:rPr lang="en-US" altLang="en-US" sz="1400"/>
              <a:pPr>
                <a:spcBef>
                  <a:spcPct val="0"/>
                </a:spcBef>
                <a:buFontTx/>
                <a:buNone/>
              </a:pPr>
              <a:t>13</a:t>
            </a:fld>
            <a:endParaRPr lang="en-US" altLang="en-US" sz="1400"/>
          </a:p>
        </p:txBody>
      </p:sp>
      <p:sp>
        <p:nvSpPr>
          <p:cNvPr id="19460" name="Rectangle 5">
            <a:extLst>
              <a:ext uri="{FF2B5EF4-FFF2-40B4-BE49-F238E27FC236}">
                <a16:creationId xmlns:a16="http://schemas.microsoft.com/office/drawing/2014/main" id="{43B39130-2187-458C-8520-A6A7BAB64CC2}"/>
              </a:ext>
            </a:extLst>
          </p:cNvPr>
          <p:cNvSpPr>
            <a:spLocks noChangeArrowheads="1"/>
          </p:cNvSpPr>
          <p:nvPr/>
        </p:nvSpPr>
        <p:spPr bwMode="auto">
          <a:xfrm>
            <a:off x="2057400" y="1981200"/>
            <a:ext cx="8153400" cy="4267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19461" name="Line 6">
            <a:extLst>
              <a:ext uri="{FF2B5EF4-FFF2-40B4-BE49-F238E27FC236}">
                <a16:creationId xmlns:a16="http://schemas.microsoft.com/office/drawing/2014/main" id="{735C9B36-E722-495C-AD85-4AEB37C7192B}"/>
              </a:ext>
            </a:extLst>
          </p:cNvPr>
          <p:cNvSpPr>
            <a:spLocks noChangeShapeType="1"/>
          </p:cNvSpPr>
          <p:nvPr/>
        </p:nvSpPr>
        <p:spPr bwMode="auto">
          <a:xfrm>
            <a:off x="2057400" y="2514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9462" name="Line 7">
            <a:extLst>
              <a:ext uri="{FF2B5EF4-FFF2-40B4-BE49-F238E27FC236}">
                <a16:creationId xmlns:a16="http://schemas.microsoft.com/office/drawing/2014/main" id="{198ECA09-03D8-4105-A784-A931BBDFACD1}"/>
              </a:ext>
            </a:extLst>
          </p:cNvPr>
          <p:cNvSpPr>
            <a:spLocks noChangeShapeType="1"/>
          </p:cNvSpPr>
          <p:nvPr/>
        </p:nvSpPr>
        <p:spPr bwMode="auto">
          <a:xfrm>
            <a:off x="2057400" y="3657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9463" name="Line 8">
            <a:extLst>
              <a:ext uri="{FF2B5EF4-FFF2-40B4-BE49-F238E27FC236}">
                <a16:creationId xmlns:a16="http://schemas.microsoft.com/office/drawing/2014/main" id="{3467C956-3B6F-492B-9E71-25E5E8EE3EAE}"/>
              </a:ext>
            </a:extLst>
          </p:cNvPr>
          <p:cNvSpPr>
            <a:spLocks noChangeShapeType="1"/>
          </p:cNvSpPr>
          <p:nvPr/>
        </p:nvSpPr>
        <p:spPr bwMode="auto">
          <a:xfrm>
            <a:off x="2057400" y="4800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9464" name="Text Box 9">
            <a:extLst>
              <a:ext uri="{FF2B5EF4-FFF2-40B4-BE49-F238E27FC236}">
                <a16:creationId xmlns:a16="http://schemas.microsoft.com/office/drawing/2014/main" id="{06BD0571-5F9D-4BDE-AA62-09F018A998F8}"/>
              </a:ext>
            </a:extLst>
          </p:cNvPr>
          <p:cNvSpPr txBox="1">
            <a:spLocks noChangeArrowheads="1"/>
          </p:cNvSpPr>
          <p:nvPr/>
        </p:nvSpPr>
        <p:spPr bwMode="auto">
          <a:xfrm>
            <a:off x="2057400" y="2057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Barrier to Entry</a:t>
            </a:r>
          </a:p>
        </p:txBody>
      </p:sp>
      <p:sp>
        <p:nvSpPr>
          <p:cNvPr id="19465" name="Line 10">
            <a:extLst>
              <a:ext uri="{FF2B5EF4-FFF2-40B4-BE49-F238E27FC236}">
                <a16:creationId xmlns:a16="http://schemas.microsoft.com/office/drawing/2014/main" id="{3CF255F2-F37F-411A-BA4C-27BFCDD4C7AD}"/>
              </a:ext>
            </a:extLst>
          </p:cNvPr>
          <p:cNvSpPr>
            <a:spLocks noChangeShapeType="1"/>
          </p:cNvSpPr>
          <p:nvPr/>
        </p:nvSpPr>
        <p:spPr bwMode="auto">
          <a:xfrm>
            <a:off x="4572000" y="1981200"/>
            <a:ext cx="0" cy="426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19466" name="Text Box 11">
            <a:extLst>
              <a:ext uri="{FF2B5EF4-FFF2-40B4-BE49-F238E27FC236}">
                <a16:creationId xmlns:a16="http://schemas.microsoft.com/office/drawing/2014/main" id="{7E78CCEE-715F-4700-B6B8-27A392AEDC39}"/>
              </a:ext>
            </a:extLst>
          </p:cNvPr>
          <p:cNvSpPr txBox="1">
            <a:spLocks noChangeArrowheads="1"/>
          </p:cNvSpPr>
          <p:nvPr/>
        </p:nvSpPr>
        <p:spPr bwMode="auto">
          <a:xfrm>
            <a:off x="4876800" y="20574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Explanation</a:t>
            </a:r>
          </a:p>
        </p:txBody>
      </p:sp>
      <p:sp>
        <p:nvSpPr>
          <p:cNvPr id="19467" name="Text Box 12">
            <a:extLst>
              <a:ext uri="{FF2B5EF4-FFF2-40B4-BE49-F238E27FC236}">
                <a16:creationId xmlns:a16="http://schemas.microsoft.com/office/drawing/2014/main" id="{8C75BE6F-011C-44EC-9230-B340E05A71B7}"/>
              </a:ext>
            </a:extLst>
          </p:cNvPr>
          <p:cNvSpPr txBox="1">
            <a:spLocks noChangeArrowheads="1"/>
          </p:cNvSpPr>
          <p:nvPr/>
        </p:nvSpPr>
        <p:spPr bwMode="auto">
          <a:xfrm>
            <a:off x="1905000" y="2819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Economies of Scale</a:t>
            </a:r>
          </a:p>
        </p:txBody>
      </p:sp>
      <p:sp>
        <p:nvSpPr>
          <p:cNvPr id="19468" name="Text Box 14">
            <a:extLst>
              <a:ext uri="{FF2B5EF4-FFF2-40B4-BE49-F238E27FC236}">
                <a16:creationId xmlns:a16="http://schemas.microsoft.com/office/drawing/2014/main" id="{CF920E0C-576D-45BD-BD33-BCD1FC8B557F}"/>
              </a:ext>
            </a:extLst>
          </p:cNvPr>
          <p:cNvSpPr txBox="1">
            <a:spLocks noChangeArrowheads="1"/>
          </p:cNvSpPr>
          <p:nvPr/>
        </p:nvSpPr>
        <p:spPr bwMode="auto">
          <a:xfrm>
            <a:off x="2133600" y="3886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Product differentiation</a:t>
            </a:r>
          </a:p>
        </p:txBody>
      </p:sp>
      <p:sp>
        <p:nvSpPr>
          <p:cNvPr id="19469" name="Text Box 16">
            <a:extLst>
              <a:ext uri="{FF2B5EF4-FFF2-40B4-BE49-F238E27FC236}">
                <a16:creationId xmlns:a16="http://schemas.microsoft.com/office/drawing/2014/main" id="{19F3D963-29CD-4B40-A1E9-6E09DED5FACB}"/>
              </a:ext>
            </a:extLst>
          </p:cNvPr>
          <p:cNvSpPr txBox="1">
            <a:spLocks noChangeArrowheads="1"/>
          </p:cNvSpPr>
          <p:nvPr/>
        </p:nvSpPr>
        <p:spPr bwMode="auto">
          <a:xfrm>
            <a:off x="2286000" y="5105401"/>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Capital requirements</a:t>
            </a:r>
          </a:p>
        </p:txBody>
      </p:sp>
      <p:sp>
        <p:nvSpPr>
          <p:cNvPr id="19470" name="Text Box 18">
            <a:extLst>
              <a:ext uri="{FF2B5EF4-FFF2-40B4-BE49-F238E27FC236}">
                <a16:creationId xmlns:a16="http://schemas.microsoft.com/office/drawing/2014/main" id="{695C3A78-63FB-4A82-BDB1-C49616E7A3C5}"/>
              </a:ext>
            </a:extLst>
          </p:cNvPr>
          <p:cNvSpPr txBox="1">
            <a:spLocks noChangeArrowheads="1"/>
          </p:cNvSpPr>
          <p:nvPr/>
        </p:nvSpPr>
        <p:spPr bwMode="auto">
          <a:xfrm>
            <a:off x="3505200" y="1371600"/>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b="1">
                <a:latin typeface="Times New Roman" panose="02020603050405020304" pitchFamily="18" charset="0"/>
              </a:rPr>
              <a:t>Examples of Barriers to Entry</a:t>
            </a:r>
          </a:p>
        </p:txBody>
      </p:sp>
      <p:sp>
        <p:nvSpPr>
          <p:cNvPr id="19471" name="Text Box 19">
            <a:extLst>
              <a:ext uri="{FF2B5EF4-FFF2-40B4-BE49-F238E27FC236}">
                <a16:creationId xmlns:a16="http://schemas.microsoft.com/office/drawing/2014/main" id="{465B1079-B3ED-4C09-8C80-B8AB6D62882F}"/>
              </a:ext>
            </a:extLst>
          </p:cNvPr>
          <p:cNvSpPr txBox="1">
            <a:spLocks noChangeArrowheads="1"/>
          </p:cNvSpPr>
          <p:nvPr/>
        </p:nvSpPr>
        <p:spPr bwMode="auto">
          <a:xfrm>
            <a:off x="4648200" y="2667001"/>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Industries that are characterized by large economies of scale are difficult for new firms to enter, unless they are willing to accept a cost disadvantage.</a:t>
            </a:r>
          </a:p>
        </p:txBody>
      </p:sp>
      <p:sp>
        <p:nvSpPr>
          <p:cNvPr id="19472" name="Text Box 20">
            <a:extLst>
              <a:ext uri="{FF2B5EF4-FFF2-40B4-BE49-F238E27FC236}">
                <a16:creationId xmlns:a16="http://schemas.microsoft.com/office/drawing/2014/main" id="{8E9A6FD4-FAB8-402F-8CD6-A2741D3DF334}"/>
              </a:ext>
            </a:extLst>
          </p:cNvPr>
          <p:cNvSpPr txBox="1">
            <a:spLocks noChangeArrowheads="1"/>
          </p:cNvSpPr>
          <p:nvPr/>
        </p:nvSpPr>
        <p:spPr bwMode="auto">
          <a:xfrm>
            <a:off x="4572000" y="3733801"/>
            <a:ext cx="5562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Industries such as the soft drink industry that are characterized by firms with strong brands are difficult to break into without spending heavily on advertising.</a:t>
            </a:r>
          </a:p>
        </p:txBody>
      </p:sp>
      <p:sp>
        <p:nvSpPr>
          <p:cNvPr id="19473" name="Text Box 21">
            <a:extLst>
              <a:ext uri="{FF2B5EF4-FFF2-40B4-BE49-F238E27FC236}">
                <a16:creationId xmlns:a16="http://schemas.microsoft.com/office/drawing/2014/main" id="{2F0516BE-0316-42C1-9DFD-AC0CD25C381B}"/>
              </a:ext>
            </a:extLst>
          </p:cNvPr>
          <p:cNvSpPr txBox="1">
            <a:spLocks noChangeArrowheads="1"/>
          </p:cNvSpPr>
          <p:nvPr/>
        </p:nvSpPr>
        <p:spPr bwMode="auto">
          <a:xfrm>
            <a:off x="4648200" y="5105401"/>
            <a:ext cx="548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need to invest large amounts of money to gain entrance to an industry is another barrier to entry.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FEFB61B-8032-46CF-9A97-3D89C5C9EFE7}"/>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Threat of New Entrants</a:t>
            </a:r>
            <a:br>
              <a:rPr lang="en-US" altLang="en-US" sz="3600">
                <a:latin typeface="Times New Roman" panose="02020603050405020304" pitchFamily="18" charset="0"/>
              </a:rPr>
            </a:br>
            <a:r>
              <a:rPr lang="en-US" altLang="en-US" sz="2000">
                <a:latin typeface="Times New Roman" panose="02020603050405020304" pitchFamily="18" charset="0"/>
              </a:rPr>
              <a:t>3 of 6</a:t>
            </a:r>
            <a:endParaRPr lang="en-US" altLang="en-US" sz="3600">
              <a:latin typeface="Times New Roman" panose="02020603050405020304" pitchFamily="18" charset="0"/>
            </a:endParaRPr>
          </a:p>
        </p:txBody>
      </p:sp>
      <p:sp>
        <p:nvSpPr>
          <p:cNvPr id="20499" name="Slide Number Placeholder 20">
            <a:extLst>
              <a:ext uri="{FF2B5EF4-FFF2-40B4-BE49-F238E27FC236}">
                <a16:creationId xmlns:a16="http://schemas.microsoft.com/office/drawing/2014/main" id="{08E3B1FC-050C-48D7-85C0-20224CE429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B75B1193-2620-48D8-A897-68620843C6C6}" type="slidenum">
              <a:rPr lang="en-US" altLang="en-US" sz="1400"/>
              <a:pPr>
                <a:spcBef>
                  <a:spcPct val="0"/>
                </a:spcBef>
                <a:buFontTx/>
                <a:buNone/>
              </a:pPr>
              <a:t>14</a:t>
            </a:fld>
            <a:endParaRPr lang="en-US" altLang="en-US" sz="1400"/>
          </a:p>
        </p:txBody>
      </p:sp>
      <p:sp>
        <p:nvSpPr>
          <p:cNvPr id="20484" name="Rectangle 4">
            <a:extLst>
              <a:ext uri="{FF2B5EF4-FFF2-40B4-BE49-F238E27FC236}">
                <a16:creationId xmlns:a16="http://schemas.microsoft.com/office/drawing/2014/main" id="{B51FA413-014B-4833-8BA0-309B2271352D}"/>
              </a:ext>
            </a:extLst>
          </p:cNvPr>
          <p:cNvSpPr>
            <a:spLocks noChangeArrowheads="1"/>
          </p:cNvSpPr>
          <p:nvPr/>
        </p:nvSpPr>
        <p:spPr bwMode="auto">
          <a:xfrm>
            <a:off x="2057400" y="1828801"/>
            <a:ext cx="8153400" cy="4678363"/>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0485" name="Line 5">
            <a:extLst>
              <a:ext uri="{FF2B5EF4-FFF2-40B4-BE49-F238E27FC236}">
                <a16:creationId xmlns:a16="http://schemas.microsoft.com/office/drawing/2014/main" id="{E5417064-D3D8-4E00-A79F-81CC4CC0BF71}"/>
              </a:ext>
            </a:extLst>
          </p:cNvPr>
          <p:cNvSpPr>
            <a:spLocks noChangeShapeType="1"/>
          </p:cNvSpPr>
          <p:nvPr/>
        </p:nvSpPr>
        <p:spPr bwMode="auto">
          <a:xfrm>
            <a:off x="2057400" y="2514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86" name="Line 6">
            <a:extLst>
              <a:ext uri="{FF2B5EF4-FFF2-40B4-BE49-F238E27FC236}">
                <a16:creationId xmlns:a16="http://schemas.microsoft.com/office/drawing/2014/main" id="{113A903E-5E60-4680-9ABB-955CB0EA8BAC}"/>
              </a:ext>
            </a:extLst>
          </p:cNvPr>
          <p:cNvSpPr>
            <a:spLocks noChangeShapeType="1"/>
          </p:cNvSpPr>
          <p:nvPr/>
        </p:nvSpPr>
        <p:spPr bwMode="auto">
          <a:xfrm>
            <a:off x="2057400" y="3657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87" name="Line 7">
            <a:extLst>
              <a:ext uri="{FF2B5EF4-FFF2-40B4-BE49-F238E27FC236}">
                <a16:creationId xmlns:a16="http://schemas.microsoft.com/office/drawing/2014/main" id="{7C565F31-1E55-4D79-8F05-D733111D8C45}"/>
              </a:ext>
            </a:extLst>
          </p:cNvPr>
          <p:cNvSpPr>
            <a:spLocks noChangeShapeType="1"/>
          </p:cNvSpPr>
          <p:nvPr/>
        </p:nvSpPr>
        <p:spPr bwMode="auto">
          <a:xfrm>
            <a:off x="2057400" y="4800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88" name="Text Box 8">
            <a:extLst>
              <a:ext uri="{FF2B5EF4-FFF2-40B4-BE49-F238E27FC236}">
                <a16:creationId xmlns:a16="http://schemas.microsoft.com/office/drawing/2014/main" id="{20AF960B-FB99-48B6-B941-9F664605139F}"/>
              </a:ext>
            </a:extLst>
          </p:cNvPr>
          <p:cNvSpPr txBox="1">
            <a:spLocks noChangeArrowheads="1"/>
          </p:cNvSpPr>
          <p:nvPr/>
        </p:nvSpPr>
        <p:spPr bwMode="auto">
          <a:xfrm>
            <a:off x="2057400" y="2057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Barrier to Entry</a:t>
            </a:r>
          </a:p>
        </p:txBody>
      </p:sp>
      <p:sp>
        <p:nvSpPr>
          <p:cNvPr id="20489" name="Line 9">
            <a:extLst>
              <a:ext uri="{FF2B5EF4-FFF2-40B4-BE49-F238E27FC236}">
                <a16:creationId xmlns:a16="http://schemas.microsoft.com/office/drawing/2014/main" id="{8FE168DD-8C12-4EF0-B221-31DF6F37D737}"/>
              </a:ext>
            </a:extLst>
          </p:cNvPr>
          <p:cNvSpPr>
            <a:spLocks noChangeShapeType="1"/>
          </p:cNvSpPr>
          <p:nvPr/>
        </p:nvSpPr>
        <p:spPr bwMode="auto">
          <a:xfrm>
            <a:off x="4572000" y="1981200"/>
            <a:ext cx="0" cy="426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0490" name="Text Box 10">
            <a:extLst>
              <a:ext uri="{FF2B5EF4-FFF2-40B4-BE49-F238E27FC236}">
                <a16:creationId xmlns:a16="http://schemas.microsoft.com/office/drawing/2014/main" id="{E04EF41B-8C4E-4691-91B1-331D2D5C4B71}"/>
              </a:ext>
            </a:extLst>
          </p:cNvPr>
          <p:cNvSpPr txBox="1">
            <a:spLocks noChangeArrowheads="1"/>
          </p:cNvSpPr>
          <p:nvPr/>
        </p:nvSpPr>
        <p:spPr bwMode="auto">
          <a:xfrm>
            <a:off x="4876800" y="20574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Explanation</a:t>
            </a:r>
          </a:p>
        </p:txBody>
      </p:sp>
      <p:sp>
        <p:nvSpPr>
          <p:cNvPr id="20491" name="Text Box 11">
            <a:extLst>
              <a:ext uri="{FF2B5EF4-FFF2-40B4-BE49-F238E27FC236}">
                <a16:creationId xmlns:a16="http://schemas.microsoft.com/office/drawing/2014/main" id="{A2DF0CAE-73CB-4433-B0D5-8511C9B4A9EE}"/>
              </a:ext>
            </a:extLst>
          </p:cNvPr>
          <p:cNvSpPr txBox="1">
            <a:spLocks noChangeArrowheads="1"/>
          </p:cNvSpPr>
          <p:nvPr/>
        </p:nvSpPr>
        <p:spPr bwMode="auto">
          <a:xfrm>
            <a:off x="1905000" y="2819401"/>
            <a:ext cx="266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Cost advantages independent of size</a:t>
            </a:r>
          </a:p>
        </p:txBody>
      </p:sp>
      <p:sp>
        <p:nvSpPr>
          <p:cNvPr id="20492" name="Text Box 12">
            <a:extLst>
              <a:ext uri="{FF2B5EF4-FFF2-40B4-BE49-F238E27FC236}">
                <a16:creationId xmlns:a16="http://schemas.microsoft.com/office/drawing/2014/main" id="{49C74B33-72A7-40D5-A2B5-95132E462A43}"/>
              </a:ext>
            </a:extLst>
          </p:cNvPr>
          <p:cNvSpPr txBox="1">
            <a:spLocks noChangeArrowheads="1"/>
          </p:cNvSpPr>
          <p:nvPr/>
        </p:nvSpPr>
        <p:spPr bwMode="auto">
          <a:xfrm>
            <a:off x="2133600" y="39624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Access to distribution channels</a:t>
            </a:r>
          </a:p>
        </p:txBody>
      </p:sp>
      <p:sp>
        <p:nvSpPr>
          <p:cNvPr id="20493" name="Text Box 13">
            <a:extLst>
              <a:ext uri="{FF2B5EF4-FFF2-40B4-BE49-F238E27FC236}">
                <a16:creationId xmlns:a16="http://schemas.microsoft.com/office/drawing/2014/main" id="{0D9C9E0F-800F-4E5A-8575-9DBF0C432C00}"/>
              </a:ext>
            </a:extLst>
          </p:cNvPr>
          <p:cNvSpPr txBox="1">
            <a:spLocks noChangeArrowheads="1"/>
          </p:cNvSpPr>
          <p:nvPr/>
        </p:nvSpPr>
        <p:spPr bwMode="auto">
          <a:xfrm>
            <a:off x="2209800" y="5029201"/>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Government and legal barriers</a:t>
            </a:r>
          </a:p>
        </p:txBody>
      </p:sp>
      <p:sp>
        <p:nvSpPr>
          <p:cNvPr id="20494" name="Text Box 14">
            <a:extLst>
              <a:ext uri="{FF2B5EF4-FFF2-40B4-BE49-F238E27FC236}">
                <a16:creationId xmlns:a16="http://schemas.microsoft.com/office/drawing/2014/main" id="{5D341D0F-23C7-4757-817E-8B7C966678D3}"/>
              </a:ext>
            </a:extLst>
          </p:cNvPr>
          <p:cNvSpPr txBox="1">
            <a:spLocks noChangeArrowheads="1"/>
          </p:cNvSpPr>
          <p:nvPr/>
        </p:nvSpPr>
        <p:spPr bwMode="auto">
          <a:xfrm>
            <a:off x="2895600" y="1371601"/>
            <a:ext cx="624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b="1">
                <a:latin typeface="Times New Roman" panose="02020603050405020304" pitchFamily="18" charset="0"/>
              </a:rPr>
              <a:t>Examples of Barriers to Entry (continued)</a:t>
            </a:r>
          </a:p>
        </p:txBody>
      </p:sp>
      <p:sp>
        <p:nvSpPr>
          <p:cNvPr id="20495" name="Text Box 18">
            <a:extLst>
              <a:ext uri="{FF2B5EF4-FFF2-40B4-BE49-F238E27FC236}">
                <a16:creationId xmlns:a16="http://schemas.microsoft.com/office/drawing/2014/main" id="{8F77D5B6-8AFE-40E6-8109-0660E46E8A4D}"/>
              </a:ext>
            </a:extLst>
          </p:cNvPr>
          <p:cNvSpPr txBox="1">
            <a:spLocks noChangeArrowheads="1"/>
          </p:cNvSpPr>
          <p:nvPr/>
        </p:nvSpPr>
        <p:spPr bwMode="auto">
          <a:xfrm>
            <a:off x="4648200" y="2438400"/>
            <a:ext cx="548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Existing firms may have cost advantages not related to size.  For example, the existing firms in an industry may have purchased land when it was less expensive than it is today.</a:t>
            </a:r>
          </a:p>
        </p:txBody>
      </p:sp>
      <p:sp>
        <p:nvSpPr>
          <p:cNvPr id="20496" name="Text Box 19">
            <a:extLst>
              <a:ext uri="{FF2B5EF4-FFF2-40B4-BE49-F238E27FC236}">
                <a16:creationId xmlns:a16="http://schemas.microsoft.com/office/drawing/2014/main" id="{BBB8C207-A300-4D5A-A749-C7453D741839}"/>
              </a:ext>
            </a:extLst>
          </p:cNvPr>
          <p:cNvSpPr txBox="1">
            <a:spLocks noChangeArrowheads="1"/>
          </p:cNvSpPr>
          <p:nvPr/>
        </p:nvSpPr>
        <p:spPr bwMode="auto">
          <a:xfrm>
            <a:off x="4572000" y="3733801"/>
            <a:ext cx="5638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Distribution channels are often hard to crack.  This is particularly true in crowded markets, such as the convenience store market/Adum and Makola markets</a:t>
            </a:r>
          </a:p>
        </p:txBody>
      </p:sp>
      <p:sp>
        <p:nvSpPr>
          <p:cNvPr id="20497" name="Text Box 20">
            <a:extLst>
              <a:ext uri="{FF2B5EF4-FFF2-40B4-BE49-F238E27FC236}">
                <a16:creationId xmlns:a16="http://schemas.microsoft.com/office/drawing/2014/main" id="{83AC55D1-5596-4A8F-934E-5E55CCC6445C}"/>
              </a:ext>
            </a:extLst>
          </p:cNvPr>
          <p:cNvSpPr txBox="1">
            <a:spLocks noChangeArrowheads="1"/>
          </p:cNvSpPr>
          <p:nvPr/>
        </p:nvSpPr>
        <p:spPr bwMode="auto">
          <a:xfrm>
            <a:off x="4419600" y="5029200"/>
            <a:ext cx="58674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Some industries, such as banking and broadcasting, require the granting of a license by a public authority to compete. e.g. </a:t>
            </a:r>
            <a:r>
              <a:rPr lang="en-US" altLang="en-US" sz="1600" b="1" i="1">
                <a:latin typeface="Times New Roman" panose="02020603050405020304" pitchFamily="18" charset="0"/>
              </a:rPr>
              <a:t>it is more difficult in Ghana now to get a banking license than before following the financial sector clean-up</a:t>
            </a:r>
            <a:endParaRPr lang="en-US" altLang="en-US" sz="1800" b="1" i="1">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EBBB2EF-3A0D-4010-BE5D-14E5A721FA68}"/>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Threat of New Entrants</a:t>
            </a:r>
            <a:br>
              <a:rPr lang="en-US" altLang="en-US" sz="3600">
                <a:latin typeface="Times New Roman" panose="02020603050405020304" pitchFamily="18" charset="0"/>
              </a:rPr>
            </a:br>
            <a:r>
              <a:rPr lang="en-US" altLang="en-US" sz="2000">
                <a:latin typeface="Times New Roman" panose="02020603050405020304" pitchFamily="18" charset="0"/>
              </a:rPr>
              <a:t>4 of 6</a:t>
            </a:r>
            <a:endParaRPr lang="en-US" altLang="en-US" sz="3600">
              <a:latin typeface="Times New Roman" panose="02020603050405020304" pitchFamily="18" charset="0"/>
            </a:endParaRPr>
          </a:p>
        </p:txBody>
      </p:sp>
      <p:sp>
        <p:nvSpPr>
          <p:cNvPr id="21507" name="Rectangle 3">
            <a:extLst>
              <a:ext uri="{FF2B5EF4-FFF2-40B4-BE49-F238E27FC236}">
                <a16:creationId xmlns:a16="http://schemas.microsoft.com/office/drawing/2014/main" id="{AFEB28DF-FB1B-4ACF-924E-E347119AD3DE}"/>
              </a:ext>
            </a:extLst>
          </p:cNvPr>
          <p:cNvSpPr>
            <a:spLocks noGrp="1" noChangeArrowheads="1"/>
          </p:cNvSpPr>
          <p:nvPr>
            <p:ph idx="1"/>
          </p:nvPr>
        </p:nvSpPr>
        <p:spPr/>
        <p:txBody>
          <a:bodyPr/>
          <a:lstStyle/>
          <a:p>
            <a:pPr eaLnBrk="1" hangingPunct="1"/>
            <a:r>
              <a:rPr lang="en-US" altLang="en-US" sz="4000" b="1">
                <a:latin typeface="Times New Roman" panose="02020603050405020304" pitchFamily="18" charset="0"/>
              </a:rPr>
              <a:t>Non-traditional Barriers to Entry</a:t>
            </a:r>
          </a:p>
          <a:p>
            <a:pPr lvl="1" eaLnBrk="1" hangingPunct="1"/>
            <a:r>
              <a:rPr lang="en-US" altLang="en-US" sz="3200">
                <a:latin typeface="Times New Roman" panose="02020603050405020304" pitchFamily="18" charset="0"/>
              </a:rPr>
              <a:t>It is difficult for start-ups to execute barriers to entry that are expensive, such as economies of scale, because money is usually tight.</a:t>
            </a:r>
          </a:p>
          <a:p>
            <a:pPr lvl="1" eaLnBrk="1" hangingPunct="1"/>
            <a:r>
              <a:rPr lang="en-US" altLang="en-US" sz="3200">
                <a:latin typeface="Times New Roman" panose="02020603050405020304" pitchFamily="18" charset="0"/>
              </a:rPr>
              <a:t>Start-ups have to rely on non-traditional barriers to entry to discourage new entrants, such as assembling a world-class management team that would be difficult for another company to replicate.</a:t>
            </a:r>
          </a:p>
        </p:txBody>
      </p:sp>
      <p:sp>
        <p:nvSpPr>
          <p:cNvPr id="21510" name="Slide Number Placeholder 7">
            <a:extLst>
              <a:ext uri="{FF2B5EF4-FFF2-40B4-BE49-F238E27FC236}">
                <a16:creationId xmlns:a16="http://schemas.microsoft.com/office/drawing/2014/main" id="{84D6A503-5B3B-4ECF-8E8E-FC4517B277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A298DB27-8528-4678-ACBF-8FB1C6D8E184}" type="slidenum">
              <a:rPr lang="en-US" altLang="en-US" sz="1400"/>
              <a:pPr>
                <a:spcBef>
                  <a:spcPct val="0"/>
                </a:spcBef>
                <a:buFontTx/>
                <a:buNone/>
              </a:pPr>
              <a:t>15</a:t>
            </a:fld>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8A7DD78-684D-4DB5-BE8C-D715AAA17BC4}"/>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Threat of New Entrants</a:t>
            </a:r>
            <a:br>
              <a:rPr lang="en-US" altLang="en-US" sz="3600">
                <a:latin typeface="Times New Roman" panose="02020603050405020304" pitchFamily="18" charset="0"/>
              </a:rPr>
            </a:br>
            <a:r>
              <a:rPr lang="en-US" altLang="en-US" sz="2000">
                <a:latin typeface="Times New Roman" panose="02020603050405020304" pitchFamily="18" charset="0"/>
              </a:rPr>
              <a:t>5 of 6</a:t>
            </a:r>
            <a:endParaRPr lang="en-US" altLang="en-US" sz="3600">
              <a:latin typeface="Times New Roman" panose="02020603050405020304" pitchFamily="18" charset="0"/>
            </a:endParaRPr>
          </a:p>
        </p:txBody>
      </p:sp>
      <p:sp>
        <p:nvSpPr>
          <p:cNvPr id="22547" name="Slide Number Placeholder 20">
            <a:extLst>
              <a:ext uri="{FF2B5EF4-FFF2-40B4-BE49-F238E27FC236}">
                <a16:creationId xmlns:a16="http://schemas.microsoft.com/office/drawing/2014/main" id="{F320751A-25E1-4983-AE14-0CD72FE3C2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400A4605-5EA0-4B25-860C-8EC8BD9656B7}" type="slidenum">
              <a:rPr lang="en-US" altLang="en-US" sz="1400"/>
              <a:pPr>
                <a:spcBef>
                  <a:spcPct val="0"/>
                </a:spcBef>
                <a:buFontTx/>
                <a:buNone/>
              </a:pPr>
              <a:t>16</a:t>
            </a:fld>
            <a:endParaRPr lang="en-US" altLang="en-US" sz="1400"/>
          </a:p>
        </p:txBody>
      </p:sp>
      <p:sp>
        <p:nvSpPr>
          <p:cNvPr id="22532" name="Rectangle 4">
            <a:extLst>
              <a:ext uri="{FF2B5EF4-FFF2-40B4-BE49-F238E27FC236}">
                <a16:creationId xmlns:a16="http://schemas.microsoft.com/office/drawing/2014/main" id="{65067398-2112-4DF2-99A0-BCE3E678575D}"/>
              </a:ext>
            </a:extLst>
          </p:cNvPr>
          <p:cNvSpPr>
            <a:spLocks noChangeArrowheads="1"/>
          </p:cNvSpPr>
          <p:nvPr/>
        </p:nvSpPr>
        <p:spPr bwMode="auto">
          <a:xfrm>
            <a:off x="2057400" y="1981200"/>
            <a:ext cx="8153400" cy="4267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2533" name="Line 5">
            <a:extLst>
              <a:ext uri="{FF2B5EF4-FFF2-40B4-BE49-F238E27FC236}">
                <a16:creationId xmlns:a16="http://schemas.microsoft.com/office/drawing/2014/main" id="{1ED09F89-F4D4-486F-A121-5CD672DB448C}"/>
              </a:ext>
            </a:extLst>
          </p:cNvPr>
          <p:cNvSpPr>
            <a:spLocks noChangeShapeType="1"/>
          </p:cNvSpPr>
          <p:nvPr/>
        </p:nvSpPr>
        <p:spPr bwMode="auto">
          <a:xfrm>
            <a:off x="2057400" y="2514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2534" name="Line 6">
            <a:extLst>
              <a:ext uri="{FF2B5EF4-FFF2-40B4-BE49-F238E27FC236}">
                <a16:creationId xmlns:a16="http://schemas.microsoft.com/office/drawing/2014/main" id="{2AD88165-C3B2-45DB-81D0-DEA49CB93F36}"/>
              </a:ext>
            </a:extLst>
          </p:cNvPr>
          <p:cNvSpPr>
            <a:spLocks noChangeShapeType="1"/>
          </p:cNvSpPr>
          <p:nvPr/>
        </p:nvSpPr>
        <p:spPr bwMode="auto">
          <a:xfrm>
            <a:off x="2057400" y="3657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2535" name="Line 7">
            <a:extLst>
              <a:ext uri="{FF2B5EF4-FFF2-40B4-BE49-F238E27FC236}">
                <a16:creationId xmlns:a16="http://schemas.microsoft.com/office/drawing/2014/main" id="{E81008CC-284F-434C-80E2-B18F721B0EB7}"/>
              </a:ext>
            </a:extLst>
          </p:cNvPr>
          <p:cNvSpPr>
            <a:spLocks noChangeShapeType="1"/>
          </p:cNvSpPr>
          <p:nvPr/>
        </p:nvSpPr>
        <p:spPr bwMode="auto">
          <a:xfrm>
            <a:off x="2057400" y="4800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2536" name="Text Box 8">
            <a:extLst>
              <a:ext uri="{FF2B5EF4-FFF2-40B4-BE49-F238E27FC236}">
                <a16:creationId xmlns:a16="http://schemas.microsoft.com/office/drawing/2014/main" id="{CB08034F-D951-4651-AD2A-4918048F0B61}"/>
              </a:ext>
            </a:extLst>
          </p:cNvPr>
          <p:cNvSpPr txBox="1">
            <a:spLocks noChangeArrowheads="1"/>
          </p:cNvSpPr>
          <p:nvPr/>
        </p:nvSpPr>
        <p:spPr bwMode="auto">
          <a:xfrm>
            <a:off x="2057400" y="2057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Barrier to Entry</a:t>
            </a:r>
          </a:p>
        </p:txBody>
      </p:sp>
      <p:sp>
        <p:nvSpPr>
          <p:cNvPr id="22537" name="Line 9">
            <a:extLst>
              <a:ext uri="{FF2B5EF4-FFF2-40B4-BE49-F238E27FC236}">
                <a16:creationId xmlns:a16="http://schemas.microsoft.com/office/drawing/2014/main" id="{9883D275-863E-44F4-B1CF-9EDD96BB5C26}"/>
              </a:ext>
            </a:extLst>
          </p:cNvPr>
          <p:cNvSpPr>
            <a:spLocks noChangeShapeType="1"/>
          </p:cNvSpPr>
          <p:nvPr/>
        </p:nvSpPr>
        <p:spPr bwMode="auto">
          <a:xfrm>
            <a:off x="4572000" y="1981200"/>
            <a:ext cx="0" cy="426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2538" name="Text Box 10">
            <a:extLst>
              <a:ext uri="{FF2B5EF4-FFF2-40B4-BE49-F238E27FC236}">
                <a16:creationId xmlns:a16="http://schemas.microsoft.com/office/drawing/2014/main" id="{6FC79C7D-86F2-46BB-8BFA-462B129A2800}"/>
              </a:ext>
            </a:extLst>
          </p:cNvPr>
          <p:cNvSpPr txBox="1">
            <a:spLocks noChangeArrowheads="1"/>
          </p:cNvSpPr>
          <p:nvPr/>
        </p:nvSpPr>
        <p:spPr bwMode="auto">
          <a:xfrm>
            <a:off x="4876800" y="20574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Explanation</a:t>
            </a:r>
          </a:p>
        </p:txBody>
      </p:sp>
      <p:sp>
        <p:nvSpPr>
          <p:cNvPr id="22539" name="Text Box 14">
            <a:extLst>
              <a:ext uri="{FF2B5EF4-FFF2-40B4-BE49-F238E27FC236}">
                <a16:creationId xmlns:a16="http://schemas.microsoft.com/office/drawing/2014/main" id="{AADD1BF3-518D-4177-AF40-445D4879E02A}"/>
              </a:ext>
            </a:extLst>
          </p:cNvPr>
          <p:cNvSpPr txBox="1">
            <a:spLocks noChangeArrowheads="1"/>
          </p:cNvSpPr>
          <p:nvPr/>
        </p:nvSpPr>
        <p:spPr bwMode="auto">
          <a:xfrm>
            <a:off x="2743200" y="1371601"/>
            <a:ext cx="693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b="1">
                <a:latin typeface="Times New Roman" panose="02020603050405020304" pitchFamily="18" charset="0"/>
              </a:rPr>
              <a:t>Expls. of Non-traditional Barriers to Entry</a:t>
            </a:r>
          </a:p>
        </p:txBody>
      </p:sp>
      <p:sp>
        <p:nvSpPr>
          <p:cNvPr id="22540" name="Text Box 18">
            <a:extLst>
              <a:ext uri="{FF2B5EF4-FFF2-40B4-BE49-F238E27FC236}">
                <a16:creationId xmlns:a16="http://schemas.microsoft.com/office/drawing/2014/main" id="{9DC3921E-1F9F-42A2-B01D-C086DE7BD5E9}"/>
              </a:ext>
            </a:extLst>
          </p:cNvPr>
          <p:cNvSpPr txBox="1">
            <a:spLocks noChangeArrowheads="1"/>
          </p:cNvSpPr>
          <p:nvPr/>
        </p:nvSpPr>
        <p:spPr bwMode="auto">
          <a:xfrm>
            <a:off x="2133600" y="2743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Strength of management team</a:t>
            </a:r>
          </a:p>
        </p:txBody>
      </p:sp>
      <p:sp>
        <p:nvSpPr>
          <p:cNvPr id="22541" name="Text Box 19">
            <a:extLst>
              <a:ext uri="{FF2B5EF4-FFF2-40B4-BE49-F238E27FC236}">
                <a16:creationId xmlns:a16="http://schemas.microsoft.com/office/drawing/2014/main" id="{EE158451-0BDE-45FA-85D3-F81247E18E98}"/>
              </a:ext>
            </a:extLst>
          </p:cNvPr>
          <p:cNvSpPr txBox="1">
            <a:spLocks noChangeArrowheads="1"/>
          </p:cNvSpPr>
          <p:nvPr/>
        </p:nvSpPr>
        <p:spPr bwMode="auto">
          <a:xfrm>
            <a:off x="4648200" y="2590801"/>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a start-up puts together a world-class management team, it may give potential rivals pause in taking on the start-up in its chosen industry.</a:t>
            </a:r>
          </a:p>
        </p:txBody>
      </p:sp>
      <p:sp>
        <p:nvSpPr>
          <p:cNvPr id="22542" name="Text Box 20">
            <a:extLst>
              <a:ext uri="{FF2B5EF4-FFF2-40B4-BE49-F238E27FC236}">
                <a16:creationId xmlns:a16="http://schemas.microsoft.com/office/drawing/2014/main" id="{162A4EF4-C953-4717-95FE-BA44F1B68166}"/>
              </a:ext>
            </a:extLst>
          </p:cNvPr>
          <p:cNvSpPr txBox="1">
            <a:spLocks noChangeArrowheads="1"/>
          </p:cNvSpPr>
          <p:nvPr/>
        </p:nvSpPr>
        <p:spPr bwMode="auto">
          <a:xfrm>
            <a:off x="2133600" y="3886201"/>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First-mover advantage</a:t>
            </a:r>
          </a:p>
        </p:txBody>
      </p:sp>
      <p:sp>
        <p:nvSpPr>
          <p:cNvPr id="22543" name="Text Box 21">
            <a:extLst>
              <a:ext uri="{FF2B5EF4-FFF2-40B4-BE49-F238E27FC236}">
                <a16:creationId xmlns:a16="http://schemas.microsoft.com/office/drawing/2014/main" id="{6308507B-E76A-43AA-8C70-156AD312188F}"/>
              </a:ext>
            </a:extLst>
          </p:cNvPr>
          <p:cNvSpPr txBox="1">
            <a:spLocks noChangeArrowheads="1"/>
          </p:cNvSpPr>
          <p:nvPr/>
        </p:nvSpPr>
        <p:spPr bwMode="auto">
          <a:xfrm>
            <a:off x="4648200" y="3733801"/>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a start-up pioneers an industry or a new concept within an industry, the name recognition the start-up establishes may create a barrier to entry.</a:t>
            </a:r>
          </a:p>
        </p:txBody>
      </p:sp>
      <p:sp>
        <p:nvSpPr>
          <p:cNvPr id="22544" name="Text Box 22">
            <a:extLst>
              <a:ext uri="{FF2B5EF4-FFF2-40B4-BE49-F238E27FC236}">
                <a16:creationId xmlns:a16="http://schemas.microsoft.com/office/drawing/2014/main" id="{4E801455-A7A7-4A17-B9FF-411ADB143A2E}"/>
              </a:ext>
            </a:extLst>
          </p:cNvPr>
          <p:cNvSpPr txBox="1">
            <a:spLocks noChangeArrowheads="1"/>
          </p:cNvSpPr>
          <p:nvPr/>
        </p:nvSpPr>
        <p:spPr bwMode="auto">
          <a:xfrm>
            <a:off x="2133600" y="4953001"/>
            <a:ext cx="2362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Passion of the management team and employees</a:t>
            </a:r>
          </a:p>
        </p:txBody>
      </p:sp>
      <p:sp>
        <p:nvSpPr>
          <p:cNvPr id="22545" name="Text Box 23">
            <a:extLst>
              <a:ext uri="{FF2B5EF4-FFF2-40B4-BE49-F238E27FC236}">
                <a16:creationId xmlns:a16="http://schemas.microsoft.com/office/drawing/2014/main" id="{1F30C636-6607-4305-B6C1-7050D2ED2458}"/>
              </a:ext>
            </a:extLst>
          </p:cNvPr>
          <p:cNvSpPr txBox="1">
            <a:spLocks noChangeArrowheads="1"/>
          </p:cNvSpPr>
          <p:nvPr/>
        </p:nvSpPr>
        <p:spPr bwMode="auto">
          <a:xfrm>
            <a:off x="4572000" y="4800600"/>
            <a:ext cx="5562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the employees of a start-up are motivated by the unique culture of a start-up, and anticipate a large financial reward, this is a combination that cannot be replicated by larger firms.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1A1361C-2AD3-4A46-930D-7D0C5AD713A4}"/>
              </a:ext>
            </a:extLst>
          </p:cNvPr>
          <p:cNvSpPr>
            <a:spLocks noGrp="1" noChangeArrowheads="1"/>
          </p:cNvSpPr>
          <p:nvPr>
            <p:ph type="title"/>
          </p:nvPr>
        </p:nvSpPr>
        <p:spPr/>
        <p:txBody>
          <a:bodyPr/>
          <a:lstStyle/>
          <a:p>
            <a:pPr eaLnBrk="1" hangingPunct="1"/>
            <a:r>
              <a:rPr lang="en-US" altLang="en-US">
                <a:latin typeface="Times New Roman" panose="02020603050405020304" pitchFamily="18" charset="0"/>
              </a:rPr>
              <a:t>Threat of New Entrants</a:t>
            </a:r>
            <a:br>
              <a:rPr lang="en-US" altLang="en-US" sz="3600">
                <a:latin typeface="Times New Roman" panose="02020603050405020304" pitchFamily="18" charset="0"/>
              </a:rPr>
            </a:br>
            <a:r>
              <a:rPr lang="en-US" altLang="en-US" sz="2000">
                <a:latin typeface="Times New Roman" panose="02020603050405020304" pitchFamily="18" charset="0"/>
              </a:rPr>
              <a:t>6 of 6</a:t>
            </a:r>
            <a:endParaRPr lang="en-US" altLang="en-US" sz="3600">
              <a:latin typeface="Times New Roman" panose="02020603050405020304" pitchFamily="18" charset="0"/>
            </a:endParaRPr>
          </a:p>
        </p:txBody>
      </p:sp>
      <p:sp>
        <p:nvSpPr>
          <p:cNvPr id="23570" name="Footer Placeholder 18">
            <a:extLst>
              <a:ext uri="{FF2B5EF4-FFF2-40B4-BE49-F238E27FC236}">
                <a16:creationId xmlns:a16="http://schemas.microsoft.com/office/drawing/2014/main" id="{A133B96E-2BC4-4DE0-B544-A7330891024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3571" name="Slide Number Placeholder 20">
            <a:extLst>
              <a:ext uri="{FF2B5EF4-FFF2-40B4-BE49-F238E27FC236}">
                <a16:creationId xmlns:a16="http://schemas.microsoft.com/office/drawing/2014/main" id="{8F1943F7-494D-4C4B-BE8A-68EBDA2A93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FABE32CC-EDA0-4EB8-8EC3-2A45D3778374}" type="slidenum">
              <a:rPr lang="en-US" altLang="en-US" sz="1400"/>
              <a:pPr>
                <a:spcBef>
                  <a:spcPct val="0"/>
                </a:spcBef>
                <a:buFontTx/>
                <a:buNone/>
              </a:pPr>
              <a:t>17</a:t>
            </a:fld>
            <a:endParaRPr lang="en-US" altLang="en-US" sz="1400"/>
          </a:p>
        </p:txBody>
      </p:sp>
      <p:sp>
        <p:nvSpPr>
          <p:cNvPr id="23556" name="Rectangle 4">
            <a:extLst>
              <a:ext uri="{FF2B5EF4-FFF2-40B4-BE49-F238E27FC236}">
                <a16:creationId xmlns:a16="http://schemas.microsoft.com/office/drawing/2014/main" id="{7143C5A8-CFFA-4918-A38F-FD68EBD42289}"/>
              </a:ext>
            </a:extLst>
          </p:cNvPr>
          <p:cNvSpPr>
            <a:spLocks noChangeArrowheads="1"/>
          </p:cNvSpPr>
          <p:nvPr/>
        </p:nvSpPr>
        <p:spPr bwMode="auto">
          <a:xfrm>
            <a:off x="2057400" y="1981200"/>
            <a:ext cx="8153400" cy="4191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4000">
              <a:latin typeface="Times New Roman" panose="02020603050405020304" pitchFamily="18" charset="0"/>
            </a:endParaRPr>
          </a:p>
        </p:txBody>
      </p:sp>
      <p:sp>
        <p:nvSpPr>
          <p:cNvPr id="23557" name="Line 5">
            <a:extLst>
              <a:ext uri="{FF2B5EF4-FFF2-40B4-BE49-F238E27FC236}">
                <a16:creationId xmlns:a16="http://schemas.microsoft.com/office/drawing/2014/main" id="{11852B02-B1E2-408F-B5DE-6D17140EAADA}"/>
              </a:ext>
            </a:extLst>
          </p:cNvPr>
          <p:cNvSpPr>
            <a:spLocks noChangeShapeType="1"/>
          </p:cNvSpPr>
          <p:nvPr/>
        </p:nvSpPr>
        <p:spPr bwMode="auto">
          <a:xfrm>
            <a:off x="2057400" y="2514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3558" name="Line 6">
            <a:extLst>
              <a:ext uri="{FF2B5EF4-FFF2-40B4-BE49-F238E27FC236}">
                <a16:creationId xmlns:a16="http://schemas.microsoft.com/office/drawing/2014/main" id="{59B3CE29-A4C8-4DB1-8E1F-CED3C156289E}"/>
              </a:ext>
            </a:extLst>
          </p:cNvPr>
          <p:cNvSpPr>
            <a:spLocks noChangeShapeType="1"/>
          </p:cNvSpPr>
          <p:nvPr/>
        </p:nvSpPr>
        <p:spPr bwMode="auto">
          <a:xfrm>
            <a:off x="2057400" y="3657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3559" name="Line 7">
            <a:extLst>
              <a:ext uri="{FF2B5EF4-FFF2-40B4-BE49-F238E27FC236}">
                <a16:creationId xmlns:a16="http://schemas.microsoft.com/office/drawing/2014/main" id="{066DEF97-5318-43F1-A7D9-EF74BE604418}"/>
              </a:ext>
            </a:extLst>
          </p:cNvPr>
          <p:cNvSpPr>
            <a:spLocks noChangeShapeType="1"/>
          </p:cNvSpPr>
          <p:nvPr/>
        </p:nvSpPr>
        <p:spPr bwMode="auto">
          <a:xfrm>
            <a:off x="2057400" y="4800600"/>
            <a:ext cx="815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3560" name="Text Box 8">
            <a:extLst>
              <a:ext uri="{FF2B5EF4-FFF2-40B4-BE49-F238E27FC236}">
                <a16:creationId xmlns:a16="http://schemas.microsoft.com/office/drawing/2014/main" id="{D0430401-3DE4-4DF1-A887-AFF30610A730}"/>
              </a:ext>
            </a:extLst>
          </p:cNvPr>
          <p:cNvSpPr txBox="1">
            <a:spLocks noChangeArrowheads="1"/>
          </p:cNvSpPr>
          <p:nvPr/>
        </p:nvSpPr>
        <p:spPr bwMode="auto">
          <a:xfrm>
            <a:off x="2057400" y="2057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Barrier to Entry</a:t>
            </a:r>
          </a:p>
        </p:txBody>
      </p:sp>
      <p:sp>
        <p:nvSpPr>
          <p:cNvPr id="23561" name="Text Box 10">
            <a:extLst>
              <a:ext uri="{FF2B5EF4-FFF2-40B4-BE49-F238E27FC236}">
                <a16:creationId xmlns:a16="http://schemas.microsoft.com/office/drawing/2014/main" id="{BBD5CDAA-4DD9-4FAE-98E6-5FF5A5BAFE67}"/>
              </a:ext>
            </a:extLst>
          </p:cNvPr>
          <p:cNvSpPr txBox="1">
            <a:spLocks noChangeArrowheads="1"/>
          </p:cNvSpPr>
          <p:nvPr/>
        </p:nvSpPr>
        <p:spPr bwMode="auto">
          <a:xfrm>
            <a:off x="4876800" y="20574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Explanation</a:t>
            </a:r>
          </a:p>
        </p:txBody>
      </p:sp>
      <p:sp>
        <p:nvSpPr>
          <p:cNvPr id="23562" name="Text Box 14">
            <a:extLst>
              <a:ext uri="{FF2B5EF4-FFF2-40B4-BE49-F238E27FC236}">
                <a16:creationId xmlns:a16="http://schemas.microsoft.com/office/drawing/2014/main" id="{E42ACFEF-A3EA-4577-8DC1-ED07E1442533}"/>
              </a:ext>
            </a:extLst>
          </p:cNvPr>
          <p:cNvSpPr txBox="1">
            <a:spLocks noChangeArrowheads="1"/>
          </p:cNvSpPr>
          <p:nvPr/>
        </p:nvSpPr>
        <p:spPr bwMode="auto">
          <a:xfrm>
            <a:off x="1828800" y="1371601"/>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b="1">
                <a:latin typeface="Times New Roman" panose="02020603050405020304" pitchFamily="18" charset="0"/>
              </a:rPr>
              <a:t>Expls. of Non-traditional Barriers to Entry (continued</a:t>
            </a:r>
            <a:r>
              <a:rPr lang="en-US" altLang="en-US" sz="2800" b="1">
                <a:latin typeface="Times New Roman" panose="02020603050405020304" pitchFamily="18" charset="0"/>
              </a:rPr>
              <a:t>)</a:t>
            </a:r>
          </a:p>
        </p:txBody>
      </p:sp>
      <p:sp>
        <p:nvSpPr>
          <p:cNvPr id="23563" name="Text Box 18">
            <a:extLst>
              <a:ext uri="{FF2B5EF4-FFF2-40B4-BE49-F238E27FC236}">
                <a16:creationId xmlns:a16="http://schemas.microsoft.com/office/drawing/2014/main" id="{02F4AA9D-C363-4E0F-86FA-98474C1EF6F4}"/>
              </a:ext>
            </a:extLst>
          </p:cNvPr>
          <p:cNvSpPr txBox="1">
            <a:spLocks noChangeArrowheads="1"/>
          </p:cNvSpPr>
          <p:nvPr/>
        </p:nvSpPr>
        <p:spPr bwMode="auto">
          <a:xfrm>
            <a:off x="2133600" y="27432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Unique business model</a:t>
            </a:r>
          </a:p>
        </p:txBody>
      </p:sp>
      <p:sp>
        <p:nvSpPr>
          <p:cNvPr id="23564" name="Text Box 19">
            <a:extLst>
              <a:ext uri="{FF2B5EF4-FFF2-40B4-BE49-F238E27FC236}">
                <a16:creationId xmlns:a16="http://schemas.microsoft.com/office/drawing/2014/main" id="{76D533D7-3B84-48E5-B6C2-C53BFC8AC866}"/>
              </a:ext>
            </a:extLst>
          </p:cNvPr>
          <p:cNvSpPr txBox="1">
            <a:spLocks noChangeArrowheads="1"/>
          </p:cNvSpPr>
          <p:nvPr/>
        </p:nvSpPr>
        <p:spPr bwMode="auto">
          <a:xfrm>
            <a:off x="2133600" y="4953001"/>
            <a:ext cx="2362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Inventing a new approach to an industry</a:t>
            </a:r>
          </a:p>
        </p:txBody>
      </p:sp>
      <p:sp>
        <p:nvSpPr>
          <p:cNvPr id="23565" name="Text Box 20">
            <a:extLst>
              <a:ext uri="{FF2B5EF4-FFF2-40B4-BE49-F238E27FC236}">
                <a16:creationId xmlns:a16="http://schemas.microsoft.com/office/drawing/2014/main" id="{54047A83-6BD8-4275-8A7B-898435A1B903}"/>
              </a:ext>
            </a:extLst>
          </p:cNvPr>
          <p:cNvSpPr txBox="1">
            <a:spLocks noChangeArrowheads="1"/>
          </p:cNvSpPr>
          <p:nvPr/>
        </p:nvSpPr>
        <p:spPr bwMode="auto">
          <a:xfrm>
            <a:off x="4648200" y="2514600"/>
            <a:ext cx="548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a start-up is able to construct a unique business model and establish a network of relationships that makes the business model work, this set of advantages creates a barrier to entry.</a:t>
            </a:r>
          </a:p>
        </p:txBody>
      </p:sp>
      <p:sp>
        <p:nvSpPr>
          <p:cNvPr id="23566" name="Text Box 21">
            <a:extLst>
              <a:ext uri="{FF2B5EF4-FFF2-40B4-BE49-F238E27FC236}">
                <a16:creationId xmlns:a16="http://schemas.microsoft.com/office/drawing/2014/main" id="{48FD486A-9770-47B0-B2D0-1516D70D722E}"/>
              </a:ext>
            </a:extLst>
          </p:cNvPr>
          <p:cNvSpPr txBox="1">
            <a:spLocks noChangeArrowheads="1"/>
          </p:cNvSpPr>
          <p:nvPr/>
        </p:nvSpPr>
        <p:spPr bwMode="auto">
          <a:xfrm>
            <a:off x="4648200" y="4876801"/>
            <a:ext cx="5410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a start-up invents a new approach to an industry and executes it in an exemplary fashion, these factors create a barrier to entry for potential imitators.</a:t>
            </a:r>
          </a:p>
        </p:txBody>
      </p:sp>
      <p:sp>
        <p:nvSpPr>
          <p:cNvPr id="23567" name="Line 24">
            <a:extLst>
              <a:ext uri="{FF2B5EF4-FFF2-40B4-BE49-F238E27FC236}">
                <a16:creationId xmlns:a16="http://schemas.microsoft.com/office/drawing/2014/main" id="{C1524879-250B-4F43-8BE8-122ED6C67510}"/>
              </a:ext>
            </a:extLst>
          </p:cNvPr>
          <p:cNvSpPr>
            <a:spLocks noChangeShapeType="1"/>
          </p:cNvSpPr>
          <p:nvPr/>
        </p:nvSpPr>
        <p:spPr bwMode="auto">
          <a:xfrm>
            <a:off x="4572000" y="198120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3568" name="Text Box 25">
            <a:extLst>
              <a:ext uri="{FF2B5EF4-FFF2-40B4-BE49-F238E27FC236}">
                <a16:creationId xmlns:a16="http://schemas.microsoft.com/office/drawing/2014/main" id="{7F60A81E-F41F-4F74-8544-F6EC3BE2ADBA}"/>
              </a:ext>
            </a:extLst>
          </p:cNvPr>
          <p:cNvSpPr txBox="1">
            <a:spLocks noChangeArrowheads="1"/>
          </p:cNvSpPr>
          <p:nvPr/>
        </p:nvSpPr>
        <p:spPr bwMode="auto">
          <a:xfrm>
            <a:off x="2133600" y="40386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Internet domain name</a:t>
            </a:r>
          </a:p>
        </p:txBody>
      </p:sp>
      <p:sp>
        <p:nvSpPr>
          <p:cNvPr id="23569" name="Text Box 26">
            <a:extLst>
              <a:ext uri="{FF2B5EF4-FFF2-40B4-BE49-F238E27FC236}">
                <a16:creationId xmlns:a16="http://schemas.microsoft.com/office/drawing/2014/main" id="{6B01C0D3-40ED-4B0F-9C53-4EFB3877C3B9}"/>
              </a:ext>
            </a:extLst>
          </p:cNvPr>
          <p:cNvSpPr txBox="1">
            <a:spLocks noChangeArrowheads="1"/>
          </p:cNvSpPr>
          <p:nvPr/>
        </p:nvSpPr>
        <p:spPr bwMode="auto">
          <a:xfrm>
            <a:off x="4648200" y="3810001"/>
            <a:ext cx="54102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Some Internet domain names are so “spot-on” that they give a start-up a meaningful leg up in terms of e-commerce opportunities.  </a:t>
            </a:r>
          </a:p>
          <a:p>
            <a:pPr algn="ctr" eaLnBrk="1" hangingPunct="1">
              <a:spcBef>
                <a:spcPct val="50000"/>
              </a:spcBef>
              <a:buFontTx/>
              <a:buNone/>
            </a:pPr>
            <a:endParaRPr lang="en-US" altLang="en-US" sz="1600" b="1">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05DA451-CE93-4A97-8787-26A8DE4CDE49}"/>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Rivalry Among Existing Firms</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24579" name="Rectangle 3">
            <a:extLst>
              <a:ext uri="{FF2B5EF4-FFF2-40B4-BE49-F238E27FC236}">
                <a16:creationId xmlns:a16="http://schemas.microsoft.com/office/drawing/2014/main" id="{42FA9D5D-410B-4EE2-904A-884CC9EDC4A7}"/>
              </a:ext>
            </a:extLst>
          </p:cNvPr>
          <p:cNvSpPr>
            <a:spLocks noGrp="1" noChangeArrowheads="1"/>
          </p:cNvSpPr>
          <p:nvPr>
            <p:ph idx="1"/>
          </p:nvPr>
        </p:nvSpPr>
        <p:spPr/>
        <p:txBody>
          <a:bodyPr>
            <a:normAutofit lnSpcReduction="10000"/>
          </a:bodyPr>
          <a:lstStyle/>
          <a:p>
            <a:pPr eaLnBrk="1" hangingPunct="1"/>
            <a:r>
              <a:rPr lang="en-US" altLang="en-US" sz="3600" b="1">
                <a:latin typeface="Times New Roman" panose="02020603050405020304" pitchFamily="18" charset="0"/>
              </a:rPr>
              <a:t>Rivalry Among Existing Firms</a:t>
            </a:r>
          </a:p>
          <a:p>
            <a:pPr lvl="1" eaLnBrk="1" hangingPunct="1"/>
            <a:r>
              <a:rPr lang="en-US" altLang="en-US" sz="3200">
                <a:latin typeface="Times New Roman" panose="02020603050405020304" pitchFamily="18" charset="0"/>
              </a:rPr>
              <a:t>In most industries, the major determinant of industry profitability is the level of competition among existing firms.</a:t>
            </a:r>
          </a:p>
          <a:p>
            <a:pPr lvl="1" eaLnBrk="1" hangingPunct="1"/>
            <a:r>
              <a:rPr lang="en-US" altLang="en-US" sz="3200">
                <a:latin typeface="Times New Roman" panose="02020603050405020304" pitchFamily="18" charset="0"/>
              </a:rPr>
              <a:t>Some industries are fiercely competitive, to the point where prices are pushed below the level of costs, and industry-wide losses occur.</a:t>
            </a:r>
          </a:p>
          <a:p>
            <a:pPr lvl="1" eaLnBrk="1" hangingPunct="1"/>
            <a:r>
              <a:rPr lang="en-US" altLang="en-US" sz="3200">
                <a:latin typeface="Times New Roman" panose="02020603050405020304" pitchFamily="18" charset="0"/>
              </a:rPr>
              <a:t>In other industries, competition is much less intense and price competition is subdued.</a:t>
            </a:r>
          </a:p>
        </p:txBody>
      </p:sp>
      <p:sp>
        <p:nvSpPr>
          <p:cNvPr id="24581" name="Footer Placeholder 5">
            <a:extLst>
              <a:ext uri="{FF2B5EF4-FFF2-40B4-BE49-F238E27FC236}">
                <a16:creationId xmlns:a16="http://schemas.microsoft.com/office/drawing/2014/main" id="{666BBAE3-E544-4DEB-8F8E-8C6D565509F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4582" name="Slide Number Placeholder 7">
            <a:extLst>
              <a:ext uri="{FF2B5EF4-FFF2-40B4-BE49-F238E27FC236}">
                <a16:creationId xmlns:a16="http://schemas.microsoft.com/office/drawing/2014/main" id="{C8EF0F30-4BC7-497C-9F4C-AE5FA170DF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78C3B95-79AF-4D0D-B60C-3301DC571D19}" type="slidenum">
              <a:rPr lang="en-US" altLang="en-US" sz="1400"/>
              <a:pPr>
                <a:spcBef>
                  <a:spcPct val="0"/>
                </a:spcBef>
                <a:buFontTx/>
                <a:buNone/>
              </a:pPr>
              <a:t>18</a:t>
            </a:fld>
            <a:endParaRPr lang="en-US"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A80AF37-A696-42F4-BA94-A210426A5B23}"/>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Rivalry Among Existing Firms</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25613" name="Footer Placeholder 13">
            <a:extLst>
              <a:ext uri="{FF2B5EF4-FFF2-40B4-BE49-F238E27FC236}">
                <a16:creationId xmlns:a16="http://schemas.microsoft.com/office/drawing/2014/main" id="{1E9658A0-F134-40E4-AB52-2A101475276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5614" name="Slide Number Placeholder 15">
            <a:extLst>
              <a:ext uri="{FF2B5EF4-FFF2-40B4-BE49-F238E27FC236}">
                <a16:creationId xmlns:a16="http://schemas.microsoft.com/office/drawing/2014/main" id="{32DE7531-7998-44BF-8813-9C980F6252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4EEC98E1-9D3C-461D-A2E9-A61F92B85E00}" type="slidenum">
              <a:rPr lang="en-US" altLang="en-US" sz="1400"/>
              <a:pPr>
                <a:spcBef>
                  <a:spcPct val="0"/>
                </a:spcBef>
                <a:buFontTx/>
                <a:buNone/>
              </a:pPr>
              <a:t>19</a:t>
            </a:fld>
            <a:endParaRPr lang="en-US" altLang="en-US" sz="1400"/>
          </a:p>
        </p:txBody>
      </p:sp>
      <p:sp>
        <p:nvSpPr>
          <p:cNvPr id="25604" name="Text Box 4">
            <a:extLst>
              <a:ext uri="{FF2B5EF4-FFF2-40B4-BE49-F238E27FC236}">
                <a16:creationId xmlns:a16="http://schemas.microsoft.com/office/drawing/2014/main" id="{740E25F9-03BF-4DEA-8FC3-3A7C39531BEB}"/>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25605" name="Text Box 18">
            <a:extLst>
              <a:ext uri="{FF2B5EF4-FFF2-40B4-BE49-F238E27FC236}">
                <a16:creationId xmlns:a16="http://schemas.microsoft.com/office/drawing/2014/main" id="{B1AC107E-0BAD-46DB-9302-F187DC97CF93}"/>
              </a:ext>
            </a:extLst>
          </p:cNvPr>
          <p:cNvSpPr txBox="1">
            <a:spLocks noChangeArrowheads="1"/>
          </p:cNvSpPr>
          <p:nvPr/>
        </p:nvSpPr>
        <p:spPr bwMode="auto">
          <a:xfrm>
            <a:off x="2133600" y="1371601"/>
            <a:ext cx="777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Factors that determine the intensity of the rivalry among existing firms in an industry</a:t>
            </a:r>
          </a:p>
        </p:txBody>
      </p:sp>
      <p:sp>
        <p:nvSpPr>
          <p:cNvPr id="25606" name="Rectangle 19">
            <a:extLst>
              <a:ext uri="{FF2B5EF4-FFF2-40B4-BE49-F238E27FC236}">
                <a16:creationId xmlns:a16="http://schemas.microsoft.com/office/drawing/2014/main" id="{8D238BC8-24A5-4ACF-A6CD-3EF90EC22565}"/>
              </a:ext>
            </a:extLst>
          </p:cNvPr>
          <p:cNvSpPr>
            <a:spLocks noChangeArrowheads="1"/>
          </p:cNvSpPr>
          <p:nvPr/>
        </p:nvSpPr>
        <p:spPr bwMode="auto">
          <a:xfrm>
            <a:off x="2286000" y="23622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25607" name="Line 20">
            <a:extLst>
              <a:ext uri="{FF2B5EF4-FFF2-40B4-BE49-F238E27FC236}">
                <a16:creationId xmlns:a16="http://schemas.microsoft.com/office/drawing/2014/main" id="{C70E05C6-42A6-43D2-914B-7212A21ADA5E}"/>
              </a:ext>
            </a:extLst>
          </p:cNvPr>
          <p:cNvSpPr>
            <a:spLocks noChangeShapeType="1"/>
          </p:cNvSpPr>
          <p:nvPr/>
        </p:nvSpPr>
        <p:spPr bwMode="auto">
          <a:xfrm>
            <a:off x="2286000" y="41148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5608" name="Line 21">
            <a:extLst>
              <a:ext uri="{FF2B5EF4-FFF2-40B4-BE49-F238E27FC236}">
                <a16:creationId xmlns:a16="http://schemas.microsoft.com/office/drawing/2014/main" id="{7DE71432-2049-4D59-970F-AB4682F11752}"/>
              </a:ext>
            </a:extLst>
          </p:cNvPr>
          <p:cNvSpPr>
            <a:spLocks noChangeShapeType="1"/>
          </p:cNvSpPr>
          <p:nvPr/>
        </p:nvSpPr>
        <p:spPr bwMode="auto">
          <a:xfrm>
            <a:off x="4343400" y="23622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5609" name="Text Box 22">
            <a:extLst>
              <a:ext uri="{FF2B5EF4-FFF2-40B4-BE49-F238E27FC236}">
                <a16:creationId xmlns:a16="http://schemas.microsoft.com/office/drawing/2014/main" id="{158BAEA7-4522-40BA-BD32-777A53E28C05}"/>
              </a:ext>
            </a:extLst>
          </p:cNvPr>
          <p:cNvSpPr txBox="1">
            <a:spLocks noChangeArrowheads="1"/>
          </p:cNvSpPr>
          <p:nvPr/>
        </p:nvSpPr>
        <p:spPr bwMode="auto">
          <a:xfrm>
            <a:off x="2286000" y="2819401"/>
            <a:ext cx="2133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Number and balance of competitors</a:t>
            </a:r>
          </a:p>
        </p:txBody>
      </p:sp>
      <p:sp>
        <p:nvSpPr>
          <p:cNvPr id="25610" name="Text Box 23">
            <a:extLst>
              <a:ext uri="{FF2B5EF4-FFF2-40B4-BE49-F238E27FC236}">
                <a16:creationId xmlns:a16="http://schemas.microsoft.com/office/drawing/2014/main" id="{7E3F9E5E-FFB1-4B18-B478-C372BA50FE40}"/>
              </a:ext>
            </a:extLst>
          </p:cNvPr>
          <p:cNvSpPr txBox="1">
            <a:spLocks noChangeArrowheads="1"/>
          </p:cNvSpPr>
          <p:nvPr/>
        </p:nvSpPr>
        <p:spPr bwMode="auto">
          <a:xfrm>
            <a:off x="2362200" y="4419601"/>
            <a:ext cx="190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Degree of difference between products</a:t>
            </a:r>
          </a:p>
        </p:txBody>
      </p:sp>
      <p:sp>
        <p:nvSpPr>
          <p:cNvPr id="25611" name="Text Box 24">
            <a:extLst>
              <a:ext uri="{FF2B5EF4-FFF2-40B4-BE49-F238E27FC236}">
                <a16:creationId xmlns:a16="http://schemas.microsoft.com/office/drawing/2014/main" id="{591DAD28-12F3-4919-9B19-BFD05F50C95C}"/>
              </a:ext>
            </a:extLst>
          </p:cNvPr>
          <p:cNvSpPr txBox="1">
            <a:spLocks noChangeArrowheads="1"/>
          </p:cNvSpPr>
          <p:nvPr/>
        </p:nvSpPr>
        <p:spPr bwMode="auto">
          <a:xfrm>
            <a:off x="4419600" y="2819401"/>
            <a:ext cx="510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more competitors there are, the more likely it is that one or more will try to gain customers by cutting its price. </a:t>
            </a:r>
          </a:p>
        </p:txBody>
      </p:sp>
      <p:sp>
        <p:nvSpPr>
          <p:cNvPr id="25612" name="Text Box 25">
            <a:extLst>
              <a:ext uri="{FF2B5EF4-FFF2-40B4-BE49-F238E27FC236}">
                <a16:creationId xmlns:a16="http://schemas.microsoft.com/office/drawing/2014/main" id="{CB30DE09-F19B-4AE6-B4B9-6BBCC91C62CF}"/>
              </a:ext>
            </a:extLst>
          </p:cNvPr>
          <p:cNvSpPr txBox="1">
            <a:spLocks noChangeArrowheads="1"/>
          </p:cNvSpPr>
          <p:nvPr/>
        </p:nvSpPr>
        <p:spPr bwMode="auto">
          <a:xfrm>
            <a:off x="4648200" y="4495801"/>
            <a:ext cx="480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degree to which products differ from one product to another affects industry rivalry.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E6B7C0B-D3B8-4D40-B259-AD86F47BDC94}"/>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Chapter Objectives</a:t>
            </a:r>
            <a:endParaRPr lang="en-US" altLang="en-US" sz="2000">
              <a:latin typeface="Times New Roman" panose="02020603050405020304" pitchFamily="18" charset="0"/>
            </a:endParaRPr>
          </a:p>
        </p:txBody>
      </p:sp>
      <p:sp>
        <p:nvSpPr>
          <p:cNvPr id="5123" name="Rectangle 3">
            <a:extLst>
              <a:ext uri="{FF2B5EF4-FFF2-40B4-BE49-F238E27FC236}">
                <a16:creationId xmlns:a16="http://schemas.microsoft.com/office/drawing/2014/main" id="{A02F7778-B887-42C8-94F1-898BB8CC80D4}"/>
              </a:ext>
            </a:extLst>
          </p:cNvPr>
          <p:cNvSpPr>
            <a:spLocks noGrp="1" noChangeArrowheads="1"/>
          </p:cNvSpPr>
          <p:nvPr>
            <p:ph idx="1"/>
          </p:nvPr>
        </p:nvSpPr>
        <p:spPr/>
        <p:txBody>
          <a:bodyPr/>
          <a:lstStyle/>
          <a:p>
            <a:pPr marL="609600" indent="-609600">
              <a:buFontTx/>
              <a:buAutoNum type="arabicPeriod"/>
            </a:pPr>
            <a:r>
              <a:rPr lang="en-US" altLang="en-US">
                <a:latin typeface="Times New Roman" panose="02020603050405020304" pitchFamily="18" charset="0"/>
              </a:rPr>
              <a:t>Explain the purpose of an industry analysis.</a:t>
            </a:r>
          </a:p>
          <a:p>
            <a:pPr marL="609600" indent="-609600">
              <a:buFontTx/>
              <a:buAutoNum type="arabicPeriod"/>
            </a:pPr>
            <a:r>
              <a:rPr lang="en-US" altLang="en-US">
                <a:latin typeface="Times New Roman" panose="02020603050405020304" pitchFamily="18" charset="0"/>
              </a:rPr>
              <a:t>Identify and discuss the five competitive forces that determine industry profitability.</a:t>
            </a:r>
          </a:p>
          <a:p>
            <a:pPr marL="609600" indent="-609600">
              <a:buFontTx/>
              <a:buAutoNum type="arabicPeriod"/>
            </a:pPr>
            <a:r>
              <a:rPr lang="en-US" altLang="en-US">
                <a:latin typeface="Times New Roman" panose="02020603050405020304" pitchFamily="18" charset="0"/>
              </a:rPr>
              <a:t>Explain the value that entrepreneurial firms create by successfully using the five forces model.</a:t>
            </a:r>
          </a:p>
          <a:p>
            <a:pPr marL="609600" indent="-609600">
              <a:buFontTx/>
              <a:buAutoNum type="arabicPeriod"/>
            </a:pPr>
            <a:r>
              <a:rPr lang="en-US" altLang="en-US">
                <a:latin typeface="Times New Roman" panose="02020603050405020304" pitchFamily="18" charset="0"/>
              </a:rPr>
              <a:t>Identify the five primary industry types and the opportunities they offer.</a:t>
            </a:r>
          </a:p>
          <a:p>
            <a:pPr marL="609600" indent="-609600">
              <a:buFontTx/>
              <a:buAutoNum type="arabicPeriod"/>
            </a:pPr>
            <a:r>
              <a:rPr lang="en-US" altLang="en-US">
                <a:latin typeface="Times New Roman" panose="02020603050405020304" pitchFamily="18" charset="0"/>
              </a:rPr>
              <a:t>Explain the purpose of a competitor analysis and a competitive analysis grid.</a:t>
            </a:r>
          </a:p>
        </p:txBody>
      </p:sp>
      <p:sp>
        <p:nvSpPr>
          <p:cNvPr id="5126" name="Slide Number Placeholder 7">
            <a:extLst>
              <a:ext uri="{FF2B5EF4-FFF2-40B4-BE49-F238E27FC236}">
                <a16:creationId xmlns:a16="http://schemas.microsoft.com/office/drawing/2014/main" id="{E8E39FEE-1183-4625-A609-89138B7B43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5CB03AD0-C22F-4FD2-B793-46163BCE6750}" type="slidenum">
              <a:rPr lang="en-US" altLang="en-US" sz="1400"/>
              <a:pPr>
                <a:spcBef>
                  <a:spcPct val="0"/>
                </a:spcBef>
                <a:buFontTx/>
                <a:buNone/>
              </a:pPr>
              <a:t>2</a:t>
            </a:fld>
            <a:endParaRPr lang="en-US" altLang="en-US" sz="1400"/>
          </a:p>
        </p:txBody>
      </p:sp>
      <p:sp>
        <p:nvSpPr>
          <p:cNvPr id="5124" name="Line 4">
            <a:extLst>
              <a:ext uri="{FF2B5EF4-FFF2-40B4-BE49-F238E27FC236}">
                <a16:creationId xmlns:a16="http://schemas.microsoft.com/office/drawing/2014/main" id="{E339DBFA-D21B-4992-9B11-E014C818DABC}"/>
              </a:ext>
            </a:extLst>
          </p:cNvPr>
          <p:cNvSpPr>
            <a:spLocks noChangeShapeType="1"/>
          </p:cNvSpPr>
          <p:nvPr/>
        </p:nvSpPr>
        <p:spPr bwMode="auto">
          <a:xfrm>
            <a:off x="838200" y="175708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160F615-2C39-4477-B59E-C3F98154F59A}"/>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Rivalry Among Existing Firms</a:t>
            </a:r>
            <a:br>
              <a:rPr lang="en-US" altLang="en-US" sz="36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26637" name="Footer Placeholder 13">
            <a:extLst>
              <a:ext uri="{FF2B5EF4-FFF2-40B4-BE49-F238E27FC236}">
                <a16:creationId xmlns:a16="http://schemas.microsoft.com/office/drawing/2014/main" id="{98253EA4-1A3F-4B6D-9331-F85E0074330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6638" name="Slide Number Placeholder 15">
            <a:extLst>
              <a:ext uri="{FF2B5EF4-FFF2-40B4-BE49-F238E27FC236}">
                <a16:creationId xmlns:a16="http://schemas.microsoft.com/office/drawing/2014/main" id="{B94D2A75-D6F0-4013-B7D5-104D83E093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A94AE54-614F-4F32-A0E4-6503D8F82D69}" type="slidenum">
              <a:rPr lang="en-US" altLang="en-US" sz="1400"/>
              <a:pPr>
                <a:spcBef>
                  <a:spcPct val="0"/>
                </a:spcBef>
                <a:buFontTx/>
                <a:buNone/>
              </a:pPr>
              <a:t>20</a:t>
            </a:fld>
            <a:endParaRPr lang="en-US" altLang="en-US" sz="1400"/>
          </a:p>
        </p:txBody>
      </p:sp>
      <p:sp>
        <p:nvSpPr>
          <p:cNvPr id="26628" name="Text Box 4">
            <a:extLst>
              <a:ext uri="{FF2B5EF4-FFF2-40B4-BE49-F238E27FC236}">
                <a16:creationId xmlns:a16="http://schemas.microsoft.com/office/drawing/2014/main" id="{2A749C08-8A28-4354-B4BF-019F483ADCA1}"/>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26629" name="Text Box 5">
            <a:extLst>
              <a:ext uri="{FF2B5EF4-FFF2-40B4-BE49-F238E27FC236}">
                <a16:creationId xmlns:a16="http://schemas.microsoft.com/office/drawing/2014/main" id="{59F36AA8-DD99-4E26-B465-6F9D79AE2C3A}"/>
              </a:ext>
            </a:extLst>
          </p:cNvPr>
          <p:cNvSpPr txBox="1">
            <a:spLocks noChangeArrowheads="1"/>
          </p:cNvSpPr>
          <p:nvPr/>
        </p:nvSpPr>
        <p:spPr bwMode="auto">
          <a:xfrm>
            <a:off x="1752600" y="1371601"/>
            <a:ext cx="8458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b="1">
                <a:latin typeface="Times New Roman" panose="02020603050405020304" pitchFamily="18" charset="0"/>
              </a:rPr>
              <a:t>Factors that determine the intensity of the rivalry among existing firms in an industry (continued)</a:t>
            </a:r>
          </a:p>
        </p:txBody>
      </p:sp>
      <p:sp>
        <p:nvSpPr>
          <p:cNvPr id="26630" name="Rectangle 6">
            <a:extLst>
              <a:ext uri="{FF2B5EF4-FFF2-40B4-BE49-F238E27FC236}">
                <a16:creationId xmlns:a16="http://schemas.microsoft.com/office/drawing/2014/main" id="{88A54A7C-C63C-4644-AC3A-73210874DE18}"/>
              </a:ext>
            </a:extLst>
          </p:cNvPr>
          <p:cNvSpPr>
            <a:spLocks noChangeArrowheads="1"/>
          </p:cNvSpPr>
          <p:nvPr/>
        </p:nvSpPr>
        <p:spPr bwMode="auto">
          <a:xfrm>
            <a:off x="2286000" y="24384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26631" name="Line 7">
            <a:extLst>
              <a:ext uri="{FF2B5EF4-FFF2-40B4-BE49-F238E27FC236}">
                <a16:creationId xmlns:a16="http://schemas.microsoft.com/office/drawing/2014/main" id="{865B3E9E-6494-4BF9-8485-9F556DACB94F}"/>
              </a:ext>
            </a:extLst>
          </p:cNvPr>
          <p:cNvSpPr>
            <a:spLocks noChangeShapeType="1"/>
          </p:cNvSpPr>
          <p:nvPr/>
        </p:nvSpPr>
        <p:spPr bwMode="auto">
          <a:xfrm>
            <a:off x="2286000" y="41910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6632" name="Line 8">
            <a:extLst>
              <a:ext uri="{FF2B5EF4-FFF2-40B4-BE49-F238E27FC236}">
                <a16:creationId xmlns:a16="http://schemas.microsoft.com/office/drawing/2014/main" id="{283226E3-7222-4A08-88DA-4DA9A9AE043F}"/>
              </a:ext>
            </a:extLst>
          </p:cNvPr>
          <p:cNvSpPr>
            <a:spLocks noChangeShapeType="1"/>
          </p:cNvSpPr>
          <p:nvPr/>
        </p:nvSpPr>
        <p:spPr bwMode="auto">
          <a:xfrm>
            <a:off x="4343400" y="24384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6633" name="Text Box 9">
            <a:extLst>
              <a:ext uri="{FF2B5EF4-FFF2-40B4-BE49-F238E27FC236}">
                <a16:creationId xmlns:a16="http://schemas.microsoft.com/office/drawing/2014/main" id="{7CCC6599-CC75-4A80-9F31-4CEFA9C349F9}"/>
              </a:ext>
            </a:extLst>
          </p:cNvPr>
          <p:cNvSpPr txBox="1">
            <a:spLocks noChangeArrowheads="1"/>
          </p:cNvSpPr>
          <p:nvPr/>
        </p:nvSpPr>
        <p:spPr bwMode="auto">
          <a:xfrm>
            <a:off x="2286000" y="2971801"/>
            <a:ext cx="213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Growth rate of an industry</a:t>
            </a:r>
          </a:p>
        </p:txBody>
      </p:sp>
      <p:sp>
        <p:nvSpPr>
          <p:cNvPr id="26634" name="Text Box 10">
            <a:extLst>
              <a:ext uri="{FF2B5EF4-FFF2-40B4-BE49-F238E27FC236}">
                <a16:creationId xmlns:a16="http://schemas.microsoft.com/office/drawing/2014/main" id="{9C38A6B3-38F1-4F8C-B8E6-FD98725175CF}"/>
              </a:ext>
            </a:extLst>
          </p:cNvPr>
          <p:cNvSpPr txBox="1">
            <a:spLocks noChangeArrowheads="1"/>
          </p:cNvSpPr>
          <p:nvPr/>
        </p:nvSpPr>
        <p:spPr bwMode="auto">
          <a:xfrm>
            <a:off x="2362200" y="4648201"/>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Level of fixed costs</a:t>
            </a:r>
          </a:p>
        </p:txBody>
      </p:sp>
      <p:sp>
        <p:nvSpPr>
          <p:cNvPr id="26635" name="Text Box 13">
            <a:extLst>
              <a:ext uri="{FF2B5EF4-FFF2-40B4-BE49-F238E27FC236}">
                <a16:creationId xmlns:a16="http://schemas.microsoft.com/office/drawing/2014/main" id="{45BAEC40-1D0A-4ECF-B852-2FDFFFBE99CA}"/>
              </a:ext>
            </a:extLst>
          </p:cNvPr>
          <p:cNvSpPr txBox="1">
            <a:spLocks noChangeArrowheads="1"/>
          </p:cNvSpPr>
          <p:nvPr/>
        </p:nvSpPr>
        <p:spPr bwMode="auto">
          <a:xfrm>
            <a:off x="4495800" y="2819401"/>
            <a:ext cx="487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competition among firms in a slow-growth industry is stronger than among those in fast-growth industries.  </a:t>
            </a:r>
          </a:p>
        </p:txBody>
      </p:sp>
      <p:sp>
        <p:nvSpPr>
          <p:cNvPr id="26636" name="Text Box 14">
            <a:extLst>
              <a:ext uri="{FF2B5EF4-FFF2-40B4-BE49-F238E27FC236}">
                <a16:creationId xmlns:a16="http://schemas.microsoft.com/office/drawing/2014/main" id="{5943BF27-7691-4201-B0A6-6574726A55A8}"/>
              </a:ext>
            </a:extLst>
          </p:cNvPr>
          <p:cNvSpPr txBox="1">
            <a:spLocks noChangeArrowheads="1"/>
          </p:cNvSpPr>
          <p:nvPr/>
        </p:nvSpPr>
        <p:spPr bwMode="auto">
          <a:xfrm>
            <a:off x="4419600" y="44958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Firms that have high fixed costs must sell a higher volume of their product to reach the break-even point than firms with low fixed costs.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FA4990D-2219-4426-8CAC-92F41764F030}"/>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Bargaining Power of Suppliers</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27651" name="Rectangle 3">
            <a:extLst>
              <a:ext uri="{FF2B5EF4-FFF2-40B4-BE49-F238E27FC236}">
                <a16:creationId xmlns:a16="http://schemas.microsoft.com/office/drawing/2014/main" id="{DCE8977E-A81E-4A3E-891F-F94C85EBE763}"/>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Bargaining Power of Suppliers</a:t>
            </a:r>
          </a:p>
          <a:p>
            <a:pPr lvl="1" eaLnBrk="1" hangingPunct="1"/>
            <a:r>
              <a:rPr lang="en-US" altLang="en-US">
                <a:latin typeface="Times New Roman" panose="02020603050405020304" pitchFamily="18" charset="0"/>
              </a:rPr>
              <a:t>Suppliers can suppress the profitability of the industries to which they sell by raising prices or reducing the quality of the components they provide.</a:t>
            </a:r>
          </a:p>
          <a:p>
            <a:pPr lvl="1" eaLnBrk="1" hangingPunct="1"/>
            <a:r>
              <a:rPr lang="en-US" altLang="en-US">
                <a:latin typeface="Times New Roman" panose="02020603050405020304" pitchFamily="18" charset="0"/>
              </a:rPr>
              <a:t>If a supplier reduces the quality of the components it supplies, the quality of the finished product will suffer, and the manufacturer will eventually have to lower its price.</a:t>
            </a:r>
          </a:p>
          <a:p>
            <a:pPr lvl="1" eaLnBrk="1" hangingPunct="1"/>
            <a:r>
              <a:rPr lang="en-US" altLang="en-US">
                <a:latin typeface="Times New Roman" panose="02020603050405020304" pitchFamily="18" charset="0"/>
              </a:rPr>
              <a:t>If the suppliers are powerful relative to the firms in the industry to which they sell, industry profitability can suffer.</a:t>
            </a:r>
          </a:p>
        </p:txBody>
      </p:sp>
      <p:sp>
        <p:nvSpPr>
          <p:cNvPr id="27653" name="Footer Placeholder 5">
            <a:extLst>
              <a:ext uri="{FF2B5EF4-FFF2-40B4-BE49-F238E27FC236}">
                <a16:creationId xmlns:a16="http://schemas.microsoft.com/office/drawing/2014/main" id="{ABB66274-625D-42E8-BDE8-672B272CB0A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7654" name="Slide Number Placeholder 7">
            <a:extLst>
              <a:ext uri="{FF2B5EF4-FFF2-40B4-BE49-F238E27FC236}">
                <a16:creationId xmlns:a16="http://schemas.microsoft.com/office/drawing/2014/main" id="{9D656BD9-D367-42E6-82E3-CE69791705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382D5793-878F-428B-8890-7AFAB73A929E}" type="slidenum">
              <a:rPr lang="en-US" altLang="en-US" sz="1400"/>
              <a:pPr>
                <a:spcBef>
                  <a:spcPct val="0"/>
                </a:spcBef>
                <a:buFontTx/>
                <a:buNone/>
              </a:pPr>
              <a:t>21</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05AA894-4C9E-4714-8E1E-1F4D91E3794A}"/>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Bargaining Power of Suppliers</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28685" name="Footer Placeholder 13">
            <a:extLst>
              <a:ext uri="{FF2B5EF4-FFF2-40B4-BE49-F238E27FC236}">
                <a16:creationId xmlns:a16="http://schemas.microsoft.com/office/drawing/2014/main" id="{22EBA160-6275-4F9A-B9AD-CA6DE50E166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8686" name="Slide Number Placeholder 15">
            <a:extLst>
              <a:ext uri="{FF2B5EF4-FFF2-40B4-BE49-F238E27FC236}">
                <a16:creationId xmlns:a16="http://schemas.microsoft.com/office/drawing/2014/main" id="{929CB48F-4C6F-4797-82A7-56BC4245D8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01B9C5B4-A7DA-49F0-AAA0-0467917FE4CB}" type="slidenum">
              <a:rPr lang="en-US" altLang="en-US" sz="1400"/>
              <a:pPr>
                <a:spcBef>
                  <a:spcPct val="0"/>
                </a:spcBef>
                <a:buFontTx/>
                <a:buNone/>
              </a:pPr>
              <a:t>22</a:t>
            </a:fld>
            <a:endParaRPr lang="en-US" altLang="en-US" sz="1400"/>
          </a:p>
        </p:txBody>
      </p:sp>
      <p:sp>
        <p:nvSpPr>
          <p:cNvPr id="28676" name="Text Box 4">
            <a:extLst>
              <a:ext uri="{FF2B5EF4-FFF2-40B4-BE49-F238E27FC236}">
                <a16:creationId xmlns:a16="http://schemas.microsoft.com/office/drawing/2014/main" id="{81757B91-D7DA-4420-A8A4-822B39441DB6}"/>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28677" name="Text Box 5">
            <a:extLst>
              <a:ext uri="{FF2B5EF4-FFF2-40B4-BE49-F238E27FC236}">
                <a16:creationId xmlns:a16="http://schemas.microsoft.com/office/drawing/2014/main" id="{5032B2F7-AF9C-4EA8-9EF2-3259228AE903}"/>
              </a:ext>
            </a:extLst>
          </p:cNvPr>
          <p:cNvSpPr txBox="1">
            <a:spLocks noChangeArrowheads="1"/>
          </p:cNvSpPr>
          <p:nvPr/>
        </p:nvSpPr>
        <p:spPr bwMode="auto">
          <a:xfrm>
            <a:off x="2286000" y="1371601"/>
            <a:ext cx="7543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Factors that have an impact on the ability of suppliers to exert pressure on buyers</a:t>
            </a:r>
          </a:p>
        </p:txBody>
      </p:sp>
      <p:sp>
        <p:nvSpPr>
          <p:cNvPr id="28678" name="Rectangle 6">
            <a:extLst>
              <a:ext uri="{FF2B5EF4-FFF2-40B4-BE49-F238E27FC236}">
                <a16:creationId xmlns:a16="http://schemas.microsoft.com/office/drawing/2014/main" id="{D06D6C1D-2494-48DB-926B-FF88A5603255}"/>
              </a:ext>
            </a:extLst>
          </p:cNvPr>
          <p:cNvSpPr>
            <a:spLocks noChangeArrowheads="1"/>
          </p:cNvSpPr>
          <p:nvPr/>
        </p:nvSpPr>
        <p:spPr bwMode="auto">
          <a:xfrm>
            <a:off x="2286000" y="23622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28679" name="Line 7">
            <a:extLst>
              <a:ext uri="{FF2B5EF4-FFF2-40B4-BE49-F238E27FC236}">
                <a16:creationId xmlns:a16="http://schemas.microsoft.com/office/drawing/2014/main" id="{2FCFF081-FD09-4E86-9750-9D21575F0061}"/>
              </a:ext>
            </a:extLst>
          </p:cNvPr>
          <p:cNvSpPr>
            <a:spLocks noChangeShapeType="1"/>
          </p:cNvSpPr>
          <p:nvPr/>
        </p:nvSpPr>
        <p:spPr bwMode="auto">
          <a:xfrm>
            <a:off x="2286000" y="41148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8680" name="Line 8">
            <a:extLst>
              <a:ext uri="{FF2B5EF4-FFF2-40B4-BE49-F238E27FC236}">
                <a16:creationId xmlns:a16="http://schemas.microsoft.com/office/drawing/2014/main" id="{D0E556EF-0DF9-439B-8534-EF3208756B59}"/>
              </a:ext>
            </a:extLst>
          </p:cNvPr>
          <p:cNvSpPr>
            <a:spLocks noChangeShapeType="1"/>
          </p:cNvSpPr>
          <p:nvPr/>
        </p:nvSpPr>
        <p:spPr bwMode="auto">
          <a:xfrm>
            <a:off x="4343400" y="23622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8681" name="Text Box 13">
            <a:extLst>
              <a:ext uri="{FF2B5EF4-FFF2-40B4-BE49-F238E27FC236}">
                <a16:creationId xmlns:a16="http://schemas.microsoft.com/office/drawing/2014/main" id="{70F4A75B-3682-430E-9717-8B91B71BCEC2}"/>
              </a:ext>
            </a:extLst>
          </p:cNvPr>
          <p:cNvSpPr txBox="1">
            <a:spLocks noChangeArrowheads="1"/>
          </p:cNvSpPr>
          <p:nvPr/>
        </p:nvSpPr>
        <p:spPr bwMode="auto">
          <a:xfrm>
            <a:off x="2362200" y="2895601"/>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Supplier concentration</a:t>
            </a:r>
          </a:p>
        </p:txBody>
      </p:sp>
      <p:sp>
        <p:nvSpPr>
          <p:cNvPr id="28682" name="Text Box 14">
            <a:extLst>
              <a:ext uri="{FF2B5EF4-FFF2-40B4-BE49-F238E27FC236}">
                <a16:creationId xmlns:a16="http://schemas.microsoft.com/office/drawing/2014/main" id="{FAFB7868-EC89-493A-8328-2B9E18A96822}"/>
              </a:ext>
            </a:extLst>
          </p:cNvPr>
          <p:cNvSpPr txBox="1">
            <a:spLocks noChangeArrowheads="1"/>
          </p:cNvSpPr>
          <p:nvPr/>
        </p:nvSpPr>
        <p:spPr bwMode="auto">
          <a:xfrm>
            <a:off x="2362200" y="4800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Switching costs</a:t>
            </a:r>
          </a:p>
        </p:txBody>
      </p:sp>
      <p:sp>
        <p:nvSpPr>
          <p:cNvPr id="28683" name="Text Box 16">
            <a:extLst>
              <a:ext uri="{FF2B5EF4-FFF2-40B4-BE49-F238E27FC236}">
                <a16:creationId xmlns:a16="http://schemas.microsoft.com/office/drawing/2014/main" id="{111E4D83-464B-4B57-86DC-D720A5D2CD1C}"/>
              </a:ext>
            </a:extLst>
          </p:cNvPr>
          <p:cNvSpPr txBox="1">
            <a:spLocks noChangeArrowheads="1"/>
          </p:cNvSpPr>
          <p:nvPr/>
        </p:nvSpPr>
        <p:spPr bwMode="auto">
          <a:xfrm>
            <a:off x="4419600" y="4419600"/>
            <a:ext cx="518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Switching costs are the fixed costs that buyers encounter when switching or changing from one supplier to another. If switching costs are high, a buyer will be less likely to switch suppliers.</a:t>
            </a:r>
          </a:p>
        </p:txBody>
      </p:sp>
      <p:sp>
        <p:nvSpPr>
          <p:cNvPr id="28684" name="Text Box 17">
            <a:extLst>
              <a:ext uri="{FF2B5EF4-FFF2-40B4-BE49-F238E27FC236}">
                <a16:creationId xmlns:a16="http://schemas.microsoft.com/office/drawing/2014/main" id="{C1CAA8B8-9DA7-4E86-B579-519D1C6E0C0F}"/>
              </a:ext>
            </a:extLst>
          </p:cNvPr>
          <p:cNvSpPr txBox="1">
            <a:spLocks noChangeArrowheads="1"/>
          </p:cNvSpPr>
          <p:nvPr/>
        </p:nvSpPr>
        <p:spPr bwMode="auto">
          <a:xfrm>
            <a:off x="4419600" y="28194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When there are only a few suppliers that supply a critical product to a large number of buyers, the supplier has an advantage.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1802CA8-0074-4E88-A64A-01BE9F918F4B}"/>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Bargaining Power of Suppliers</a:t>
            </a:r>
            <a:br>
              <a:rPr lang="en-US" altLang="en-US" sz="36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29709" name="Footer Placeholder 13">
            <a:extLst>
              <a:ext uri="{FF2B5EF4-FFF2-40B4-BE49-F238E27FC236}">
                <a16:creationId xmlns:a16="http://schemas.microsoft.com/office/drawing/2014/main" id="{F49134C3-3BF3-438E-8C0B-5A237422CFB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9710" name="Slide Number Placeholder 15">
            <a:extLst>
              <a:ext uri="{FF2B5EF4-FFF2-40B4-BE49-F238E27FC236}">
                <a16:creationId xmlns:a16="http://schemas.microsoft.com/office/drawing/2014/main" id="{E816DBEF-78F2-4E60-BEDF-1E4AEFBA10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69CD4AF4-D937-4BD2-8ED7-D2770C70A4BB}" type="slidenum">
              <a:rPr lang="en-US" altLang="en-US" sz="1400"/>
              <a:pPr>
                <a:spcBef>
                  <a:spcPct val="0"/>
                </a:spcBef>
                <a:buFontTx/>
                <a:buNone/>
              </a:pPr>
              <a:t>23</a:t>
            </a:fld>
            <a:endParaRPr lang="en-US" altLang="en-US" sz="1400"/>
          </a:p>
        </p:txBody>
      </p:sp>
      <p:sp>
        <p:nvSpPr>
          <p:cNvPr id="29700" name="Text Box 4">
            <a:extLst>
              <a:ext uri="{FF2B5EF4-FFF2-40B4-BE49-F238E27FC236}">
                <a16:creationId xmlns:a16="http://schemas.microsoft.com/office/drawing/2014/main" id="{01D04AA2-56A8-4D66-9BF3-4C7440F40D0A}"/>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29701" name="Text Box 5">
            <a:extLst>
              <a:ext uri="{FF2B5EF4-FFF2-40B4-BE49-F238E27FC236}">
                <a16:creationId xmlns:a16="http://schemas.microsoft.com/office/drawing/2014/main" id="{9AE8AEEC-FE5D-4E4C-97B6-4F2F9CB6AB0A}"/>
              </a:ext>
            </a:extLst>
          </p:cNvPr>
          <p:cNvSpPr txBox="1">
            <a:spLocks noChangeArrowheads="1"/>
          </p:cNvSpPr>
          <p:nvPr/>
        </p:nvSpPr>
        <p:spPr bwMode="auto">
          <a:xfrm>
            <a:off x="2133600" y="1371601"/>
            <a:ext cx="7848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Factors that have an impact on the ability of suppliers to exert pressure on buyers (continued)</a:t>
            </a:r>
          </a:p>
        </p:txBody>
      </p:sp>
      <p:sp>
        <p:nvSpPr>
          <p:cNvPr id="29702" name="Rectangle 6">
            <a:extLst>
              <a:ext uri="{FF2B5EF4-FFF2-40B4-BE49-F238E27FC236}">
                <a16:creationId xmlns:a16="http://schemas.microsoft.com/office/drawing/2014/main" id="{34504D36-4B1C-41EB-85E9-74B0242B2E73}"/>
              </a:ext>
            </a:extLst>
          </p:cNvPr>
          <p:cNvSpPr>
            <a:spLocks noChangeArrowheads="1"/>
          </p:cNvSpPr>
          <p:nvPr/>
        </p:nvSpPr>
        <p:spPr bwMode="auto">
          <a:xfrm>
            <a:off x="2362200" y="23622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29703" name="Line 7">
            <a:extLst>
              <a:ext uri="{FF2B5EF4-FFF2-40B4-BE49-F238E27FC236}">
                <a16:creationId xmlns:a16="http://schemas.microsoft.com/office/drawing/2014/main" id="{2DECAA8A-A48C-4568-9C2E-178A705C8661}"/>
              </a:ext>
            </a:extLst>
          </p:cNvPr>
          <p:cNvSpPr>
            <a:spLocks noChangeShapeType="1"/>
          </p:cNvSpPr>
          <p:nvPr/>
        </p:nvSpPr>
        <p:spPr bwMode="auto">
          <a:xfrm>
            <a:off x="2362200" y="41148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9704" name="Line 8">
            <a:extLst>
              <a:ext uri="{FF2B5EF4-FFF2-40B4-BE49-F238E27FC236}">
                <a16:creationId xmlns:a16="http://schemas.microsoft.com/office/drawing/2014/main" id="{D864E8B1-9215-47C1-943E-F28FE6BD10FA}"/>
              </a:ext>
            </a:extLst>
          </p:cNvPr>
          <p:cNvSpPr>
            <a:spLocks noChangeShapeType="1"/>
          </p:cNvSpPr>
          <p:nvPr/>
        </p:nvSpPr>
        <p:spPr bwMode="auto">
          <a:xfrm>
            <a:off x="4419600" y="23622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29705" name="Text Box 9">
            <a:extLst>
              <a:ext uri="{FF2B5EF4-FFF2-40B4-BE49-F238E27FC236}">
                <a16:creationId xmlns:a16="http://schemas.microsoft.com/office/drawing/2014/main" id="{E06FCDB6-276F-4E6C-AC1B-EC830E636F8A}"/>
              </a:ext>
            </a:extLst>
          </p:cNvPr>
          <p:cNvSpPr txBox="1">
            <a:spLocks noChangeArrowheads="1"/>
          </p:cNvSpPr>
          <p:nvPr/>
        </p:nvSpPr>
        <p:spPr bwMode="auto">
          <a:xfrm>
            <a:off x="2438400" y="2895601"/>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Attractiveness of substitutes</a:t>
            </a:r>
          </a:p>
        </p:txBody>
      </p:sp>
      <p:sp>
        <p:nvSpPr>
          <p:cNvPr id="29706" name="Text Box 10">
            <a:extLst>
              <a:ext uri="{FF2B5EF4-FFF2-40B4-BE49-F238E27FC236}">
                <a16:creationId xmlns:a16="http://schemas.microsoft.com/office/drawing/2014/main" id="{ADFE0139-EE1D-4AFA-9B19-89870F448FD0}"/>
              </a:ext>
            </a:extLst>
          </p:cNvPr>
          <p:cNvSpPr txBox="1">
            <a:spLocks noChangeArrowheads="1"/>
          </p:cNvSpPr>
          <p:nvPr/>
        </p:nvSpPr>
        <p:spPr bwMode="auto">
          <a:xfrm>
            <a:off x="2438400" y="4495801"/>
            <a:ext cx="190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Threat of forward integration</a:t>
            </a:r>
          </a:p>
        </p:txBody>
      </p:sp>
      <p:sp>
        <p:nvSpPr>
          <p:cNvPr id="29707" name="Text Box 11">
            <a:extLst>
              <a:ext uri="{FF2B5EF4-FFF2-40B4-BE49-F238E27FC236}">
                <a16:creationId xmlns:a16="http://schemas.microsoft.com/office/drawing/2014/main" id="{4594A24C-8542-4C2D-BEAD-91C2598C14F9}"/>
              </a:ext>
            </a:extLst>
          </p:cNvPr>
          <p:cNvSpPr txBox="1">
            <a:spLocks noChangeArrowheads="1"/>
          </p:cNvSpPr>
          <p:nvPr/>
        </p:nvSpPr>
        <p:spPr bwMode="auto">
          <a:xfrm>
            <a:off x="4495800" y="45720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power of a supplier is enhanced if there is a credible possibility that the supplier might enter the buyer’s industry.</a:t>
            </a:r>
          </a:p>
        </p:txBody>
      </p:sp>
      <p:sp>
        <p:nvSpPr>
          <p:cNvPr id="29708" name="Text Box 12">
            <a:extLst>
              <a:ext uri="{FF2B5EF4-FFF2-40B4-BE49-F238E27FC236}">
                <a16:creationId xmlns:a16="http://schemas.microsoft.com/office/drawing/2014/main" id="{743224B0-D438-4C62-B70E-1E6E23060C42}"/>
              </a:ext>
            </a:extLst>
          </p:cNvPr>
          <p:cNvSpPr txBox="1">
            <a:spLocks noChangeArrowheads="1"/>
          </p:cNvSpPr>
          <p:nvPr/>
        </p:nvSpPr>
        <p:spPr bwMode="auto">
          <a:xfrm>
            <a:off x="4419600" y="28194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Supplier power is enhanced if there are no attractive substitutes for the product or services the supplier offers.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E35DC22-53F9-47EB-831D-B54A69829648}"/>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Bargaining Power of Buyers</a:t>
            </a:r>
            <a:br>
              <a:rPr lang="en-US" altLang="en-US" sz="40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30723" name="Rectangle 3">
            <a:extLst>
              <a:ext uri="{FF2B5EF4-FFF2-40B4-BE49-F238E27FC236}">
                <a16:creationId xmlns:a16="http://schemas.microsoft.com/office/drawing/2014/main" id="{ECA7A85C-0179-44D6-855B-D01B5FA44F7D}"/>
              </a:ext>
            </a:extLst>
          </p:cNvPr>
          <p:cNvSpPr>
            <a:spLocks noGrp="1" noChangeArrowheads="1"/>
          </p:cNvSpPr>
          <p:nvPr>
            <p:ph idx="1"/>
          </p:nvPr>
        </p:nvSpPr>
        <p:spPr/>
        <p:txBody>
          <a:bodyPr/>
          <a:lstStyle/>
          <a:p>
            <a:pPr eaLnBrk="1" hangingPunct="1"/>
            <a:r>
              <a:rPr lang="en-US" altLang="en-US" b="1">
                <a:latin typeface="Times New Roman" panose="02020603050405020304" pitchFamily="18" charset="0"/>
              </a:rPr>
              <a:t>Bargaining Power of Buyers</a:t>
            </a:r>
          </a:p>
          <a:p>
            <a:pPr lvl="1" eaLnBrk="1" hangingPunct="1"/>
            <a:r>
              <a:rPr lang="en-US" altLang="en-US">
                <a:latin typeface="Times New Roman" panose="02020603050405020304" pitchFamily="18" charset="0"/>
              </a:rPr>
              <a:t>Buyers can suppress the profitability of the industries from which they purchase by demanding price concessions or increases in quality.</a:t>
            </a:r>
          </a:p>
          <a:p>
            <a:pPr lvl="1" eaLnBrk="1" hangingPunct="1"/>
            <a:r>
              <a:rPr lang="en-US" altLang="en-US">
                <a:latin typeface="Times New Roman" panose="02020603050405020304" pitchFamily="18" charset="0"/>
              </a:rPr>
              <a:t>For example, the automobile industry is dominated by a handful of large companies that buy products from thousands of suppliers in different industries.  This allows the automakers to suppress the profitability of the industries from which they buy by demanding price reductions.</a:t>
            </a:r>
          </a:p>
        </p:txBody>
      </p:sp>
      <p:sp>
        <p:nvSpPr>
          <p:cNvPr id="30725" name="Footer Placeholder 5">
            <a:extLst>
              <a:ext uri="{FF2B5EF4-FFF2-40B4-BE49-F238E27FC236}">
                <a16:creationId xmlns:a16="http://schemas.microsoft.com/office/drawing/2014/main" id="{5DA0FE9B-91A0-4808-8652-A208D7814C4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0726" name="Slide Number Placeholder 7">
            <a:extLst>
              <a:ext uri="{FF2B5EF4-FFF2-40B4-BE49-F238E27FC236}">
                <a16:creationId xmlns:a16="http://schemas.microsoft.com/office/drawing/2014/main" id="{3030F1E0-F3E9-48A2-904C-E2B2DBA048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CD527752-6E69-4D01-B831-C1273E563171}" type="slidenum">
              <a:rPr lang="en-US" altLang="en-US" sz="1400"/>
              <a:pPr>
                <a:spcBef>
                  <a:spcPct val="0"/>
                </a:spcBef>
                <a:buFontTx/>
                <a:buNone/>
              </a:pPr>
              <a:t>24</a:t>
            </a:fld>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205DF8C-EC5B-4B42-8DA3-DB57B21FD93E}"/>
              </a:ext>
            </a:extLst>
          </p:cNvPr>
          <p:cNvSpPr>
            <a:spLocks noGrp="1" noChangeArrowheads="1"/>
          </p:cNvSpPr>
          <p:nvPr>
            <p:ph type="title"/>
          </p:nvPr>
        </p:nvSpPr>
        <p:spPr/>
        <p:txBody>
          <a:bodyPr/>
          <a:lstStyle/>
          <a:p>
            <a:pPr eaLnBrk="1" hangingPunct="1"/>
            <a:r>
              <a:rPr lang="en-US" altLang="en-US" sz="4000" dirty="0">
                <a:latin typeface="Times New Roman" panose="02020603050405020304" pitchFamily="18" charset="0"/>
              </a:rPr>
              <a:t>Bargaining Power of Buyers</a:t>
            </a:r>
            <a:br>
              <a:rPr lang="en-US" altLang="en-US" sz="3600" dirty="0">
                <a:latin typeface="Times New Roman" panose="02020603050405020304" pitchFamily="18" charset="0"/>
              </a:rPr>
            </a:br>
            <a:r>
              <a:rPr lang="en-US" altLang="en-US" sz="2000" dirty="0">
                <a:latin typeface="Times New Roman" panose="02020603050405020304" pitchFamily="18" charset="0"/>
              </a:rPr>
              <a:t>2 of 3</a:t>
            </a:r>
            <a:endParaRPr lang="en-US" altLang="en-US" sz="3600" dirty="0">
              <a:latin typeface="Times New Roman" panose="02020603050405020304" pitchFamily="18" charset="0"/>
            </a:endParaRPr>
          </a:p>
        </p:txBody>
      </p:sp>
      <p:sp>
        <p:nvSpPr>
          <p:cNvPr id="31757" name="Footer Placeholder 13">
            <a:extLst>
              <a:ext uri="{FF2B5EF4-FFF2-40B4-BE49-F238E27FC236}">
                <a16:creationId xmlns:a16="http://schemas.microsoft.com/office/drawing/2014/main" id="{E064D22B-554B-41D2-AF9D-F1F6E74AEC9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1758" name="Slide Number Placeholder 15">
            <a:extLst>
              <a:ext uri="{FF2B5EF4-FFF2-40B4-BE49-F238E27FC236}">
                <a16:creationId xmlns:a16="http://schemas.microsoft.com/office/drawing/2014/main" id="{E74FFAF8-4358-4C10-AD92-434438AA07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35D57AF1-1080-4077-BC01-9DA25A21E267}" type="slidenum">
              <a:rPr lang="en-US" altLang="en-US" sz="1400"/>
              <a:pPr>
                <a:spcBef>
                  <a:spcPct val="0"/>
                </a:spcBef>
                <a:buFontTx/>
                <a:buNone/>
              </a:pPr>
              <a:t>25</a:t>
            </a:fld>
            <a:endParaRPr lang="en-US" altLang="en-US" sz="1400"/>
          </a:p>
        </p:txBody>
      </p:sp>
      <p:sp>
        <p:nvSpPr>
          <p:cNvPr id="31748" name="Text Box 4">
            <a:extLst>
              <a:ext uri="{FF2B5EF4-FFF2-40B4-BE49-F238E27FC236}">
                <a16:creationId xmlns:a16="http://schemas.microsoft.com/office/drawing/2014/main" id="{D40041BC-0AF4-4337-BA72-B5FE3471B3A9}"/>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31749" name="Text Box 5">
            <a:extLst>
              <a:ext uri="{FF2B5EF4-FFF2-40B4-BE49-F238E27FC236}">
                <a16:creationId xmlns:a16="http://schemas.microsoft.com/office/drawing/2014/main" id="{43C0097A-BF4A-469A-9C35-DECEC42C2358}"/>
              </a:ext>
            </a:extLst>
          </p:cNvPr>
          <p:cNvSpPr txBox="1">
            <a:spLocks noChangeArrowheads="1"/>
          </p:cNvSpPr>
          <p:nvPr/>
        </p:nvSpPr>
        <p:spPr bwMode="auto">
          <a:xfrm>
            <a:off x="2057400" y="1371601"/>
            <a:ext cx="8077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a:latin typeface="Times New Roman" panose="02020603050405020304" pitchFamily="18" charset="0"/>
              </a:rPr>
              <a:t>Factors that have an impact on the ability of buyers to exert pressure on suppliers</a:t>
            </a:r>
          </a:p>
        </p:txBody>
      </p:sp>
      <p:sp>
        <p:nvSpPr>
          <p:cNvPr id="31750" name="Rectangle 6">
            <a:extLst>
              <a:ext uri="{FF2B5EF4-FFF2-40B4-BE49-F238E27FC236}">
                <a16:creationId xmlns:a16="http://schemas.microsoft.com/office/drawing/2014/main" id="{ECC87F6C-53CF-45AB-923E-7B6781DABBD0}"/>
              </a:ext>
            </a:extLst>
          </p:cNvPr>
          <p:cNvSpPr>
            <a:spLocks noChangeArrowheads="1"/>
          </p:cNvSpPr>
          <p:nvPr/>
        </p:nvSpPr>
        <p:spPr bwMode="auto">
          <a:xfrm>
            <a:off x="2286000" y="22860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31751" name="Line 7">
            <a:extLst>
              <a:ext uri="{FF2B5EF4-FFF2-40B4-BE49-F238E27FC236}">
                <a16:creationId xmlns:a16="http://schemas.microsoft.com/office/drawing/2014/main" id="{CF6182BB-550B-4283-BA50-1EEB6E39F0CB}"/>
              </a:ext>
            </a:extLst>
          </p:cNvPr>
          <p:cNvSpPr>
            <a:spLocks noChangeShapeType="1"/>
          </p:cNvSpPr>
          <p:nvPr/>
        </p:nvSpPr>
        <p:spPr bwMode="auto">
          <a:xfrm>
            <a:off x="2286000" y="40386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1752" name="Line 8">
            <a:extLst>
              <a:ext uri="{FF2B5EF4-FFF2-40B4-BE49-F238E27FC236}">
                <a16:creationId xmlns:a16="http://schemas.microsoft.com/office/drawing/2014/main" id="{7CDDEDDD-12D2-418D-BCBF-2AD371073030}"/>
              </a:ext>
            </a:extLst>
          </p:cNvPr>
          <p:cNvSpPr>
            <a:spLocks noChangeShapeType="1"/>
          </p:cNvSpPr>
          <p:nvPr/>
        </p:nvSpPr>
        <p:spPr bwMode="auto">
          <a:xfrm>
            <a:off x="4343400" y="22860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1753" name="Text Box 9">
            <a:extLst>
              <a:ext uri="{FF2B5EF4-FFF2-40B4-BE49-F238E27FC236}">
                <a16:creationId xmlns:a16="http://schemas.microsoft.com/office/drawing/2014/main" id="{7F87F0EE-9522-4EF0-AC22-BFE55E71B838}"/>
              </a:ext>
            </a:extLst>
          </p:cNvPr>
          <p:cNvSpPr txBox="1">
            <a:spLocks noChangeArrowheads="1"/>
          </p:cNvSpPr>
          <p:nvPr/>
        </p:nvSpPr>
        <p:spPr bwMode="auto">
          <a:xfrm>
            <a:off x="2362200" y="2819401"/>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Buyer group concentration</a:t>
            </a:r>
          </a:p>
        </p:txBody>
      </p:sp>
      <p:sp>
        <p:nvSpPr>
          <p:cNvPr id="31754" name="Text Box 10">
            <a:extLst>
              <a:ext uri="{FF2B5EF4-FFF2-40B4-BE49-F238E27FC236}">
                <a16:creationId xmlns:a16="http://schemas.microsoft.com/office/drawing/2014/main" id="{8FEFD293-4757-4689-BA6C-EAD1043375A0}"/>
              </a:ext>
            </a:extLst>
          </p:cNvPr>
          <p:cNvSpPr txBox="1">
            <a:spLocks noChangeArrowheads="1"/>
          </p:cNvSpPr>
          <p:nvPr/>
        </p:nvSpPr>
        <p:spPr bwMode="auto">
          <a:xfrm>
            <a:off x="2362200" y="46482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Buyer’s costs</a:t>
            </a:r>
          </a:p>
        </p:txBody>
      </p:sp>
      <p:sp>
        <p:nvSpPr>
          <p:cNvPr id="31755" name="Text Box 13">
            <a:extLst>
              <a:ext uri="{FF2B5EF4-FFF2-40B4-BE49-F238E27FC236}">
                <a16:creationId xmlns:a16="http://schemas.microsoft.com/office/drawing/2014/main" id="{B768C9FD-3682-406E-A4FC-C89B976611BF}"/>
              </a:ext>
            </a:extLst>
          </p:cNvPr>
          <p:cNvSpPr txBox="1">
            <a:spLocks noChangeArrowheads="1"/>
          </p:cNvSpPr>
          <p:nvPr/>
        </p:nvSpPr>
        <p:spPr bwMode="auto">
          <a:xfrm>
            <a:off x="4419600" y="44196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greater the importance of an item is to a buyer, the more sensitive the buyer will be to the price it pays.  </a:t>
            </a:r>
          </a:p>
        </p:txBody>
      </p:sp>
      <p:sp>
        <p:nvSpPr>
          <p:cNvPr id="31756" name="Text Box 14">
            <a:extLst>
              <a:ext uri="{FF2B5EF4-FFF2-40B4-BE49-F238E27FC236}">
                <a16:creationId xmlns:a16="http://schemas.microsoft.com/office/drawing/2014/main" id="{4CFFC08E-BBE4-4EEA-AC4D-72E258D58B32}"/>
              </a:ext>
            </a:extLst>
          </p:cNvPr>
          <p:cNvSpPr txBox="1">
            <a:spLocks noChangeArrowheads="1"/>
          </p:cNvSpPr>
          <p:nvPr/>
        </p:nvSpPr>
        <p:spPr bwMode="auto">
          <a:xfrm>
            <a:off x="4419600" y="2514601"/>
            <a:ext cx="5181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If there are only a few large buyers, and they buy from a large number of suppliers, they can pressure the suppliers to lower costs and thus affect the profitability of the industries from which they buy.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8594508-6EDC-4C5E-9FB1-1BE1901EAF92}"/>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Bargaining Power of Buyers</a:t>
            </a:r>
            <a:br>
              <a:rPr lang="en-US" altLang="en-US" sz="36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32781" name="Footer Placeholder 13">
            <a:extLst>
              <a:ext uri="{FF2B5EF4-FFF2-40B4-BE49-F238E27FC236}">
                <a16:creationId xmlns:a16="http://schemas.microsoft.com/office/drawing/2014/main" id="{1D39CF93-2798-4E83-8CDE-529FD1B2312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2782" name="Slide Number Placeholder 15">
            <a:extLst>
              <a:ext uri="{FF2B5EF4-FFF2-40B4-BE49-F238E27FC236}">
                <a16:creationId xmlns:a16="http://schemas.microsoft.com/office/drawing/2014/main" id="{7DDB57E4-73D3-4A3F-842E-43B11A99BE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F507DFD-D6CA-4F5D-BF87-6899A7C7454D}" type="slidenum">
              <a:rPr lang="en-US" altLang="en-US" sz="1400"/>
              <a:pPr>
                <a:spcBef>
                  <a:spcPct val="0"/>
                </a:spcBef>
                <a:buFontTx/>
                <a:buNone/>
              </a:pPr>
              <a:t>26</a:t>
            </a:fld>
            <a:endParaRPr lang="en-US" altLang="en-US" sz="1400"/>
          </a:p>
        </p:txBody>
      </p:sp>
      <p:sp>
        <p:nvSpPr>
          <p:cNvPr id="32772" name="Text Box 4">
            <a:extLst>
              <a:ext uri="{FF2B5EF4-FFF2-40B4-BE49-F238E27FC236}">
                <a16:creationId xmlns:a16="http://schemas.microsoft.com/office/drawing/2014/main" id="{5AE42CDB-A188-4B6C-AB92-619DBB634CEA}"/>
              </a:ext>
            </a:extLst>
          </p:cNvPr>
          <p:cNvSpPr txBox="1">
            <a:spLocks noChangeArrowheads="1"/>
          </p:cNvSpPr>
          <p:nvPr/>
        </p:nvSpPr>
        <p:spPr bwMode="auto">
          <a:xfrm>
            <a:off x="3200400" y="1295401"/>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endParaRPr lang="en-US" altLang="en-US" sz="2000">
              <a:latin typeface="Times New Roman" panose="02020603050405020304" pitchFamily="18" charset="0"/>
            </a:endParaRPr>
          </a:p>
        </p:txBody>
      </p:sp>
      <p:sp>
        <p:nvSpPr>
          <p:cNvPr id="32773" name="Text Box 5">
            <a:extLst>
              <a:ext uri="{FF2B5EF4-FFF2-40B4-BE49-F238E27FC236}">
                <a16:creationId xmlns:a16="http://schemas.microsoft.com/office/drawing/2014/main" id="{37155324-953D-4CA8-B674-8865D73EE328}"/>
              </a:ext>
            </a:extLst>
          </p:cNvPr>
          <p:cNvSpPr txBox="1">
            <a:spLocks noChangeArrowheads="1"/>
          </p:cNvSpPr>
          <p:nvPr/>
        </p:nvSpPr>
        <p:spPr bwMode="auto">
          <a:xfrm>
            <a:off x="2057400" y="1371601"/>
            <a:ext cx="830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dirty="0">
                <a:latin typeface="Times New Roman" panose="02020603050405020304" pitchFamily="18" charset="0"/>
              </a:rPr>
              <a:t>Factors that have an impact on the ability of buyers to exert pressure on suppliers (continued)</a:t>
            </a:r>
          </a:p>
        </p:txBody>
      </p:sp>
      <p:sp>
        <p:nvSpPr>
          <p:cNvPr id="32774" name="Rectangle 6">
            <a:extLst>
              <a:ext uri="{FF2B5EF4-FFF2-40B4-BE49-F238E27FC236}">
                <a16:creationId xmlns:a16="http://schemas.microsoft.com/office/drawing/2014/main" id="{50E56665-36EE-443D-83DE-700A1F4F817E}"/>
              </a:ext>
            </a:extLst>
          </p:cNvPr>
          <p:cNvSpPr>
            <a:spLocks noChangeArrowheads="1"/>
          </p:cNvSpPr>
          <p:nvPr/>
        </p:nvSpPr>
        <p:spPr bwMode="auto">
          <a:xfrm>
            <a:off x="2286000" y="2362200"/>
            <a:ext cx="7391400" cy="3733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32775" name="Line 7">
            <a:extLst>
              <a:ext uri="{FF2B5EF4-FFF2-40B4-BE49-F238E27FC236}">
                <a16:creationId xmlns:a16="http://schemas.microsoft.com/office/drawing/2014/main" id="{345E3EC2-F322-47C1-9843-0A714986C31A}"/>
              </a:ext>
            </a:extLst>
          </p:cNvPr>
          <p:cNvSpPr>
            <a:spLocks noChangeShapeType="1"/>
          </p:cNvSpPr>
          <p:nvPr/>
        </p:nvSpPr>
        <p:spPr bwMode="auto">
          <a:xfrm>
            <a:off x="2286000" y="41148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2776" name="Line 8">
            <a:extLst>
              <a:ext uri="{FF2B5EF4-FFF2-40B4-BE49-F238E27FC236}">
                <a16:creationId xmlns:a16="http://schemas.microsoft.com/office/drawing/2014/main" id="{1CD398E0-2DB3-4C8E-A7DF-960D7BD13F92}"/>
              </a:ext>
            </a:extLst>
          </p:cNvPr>
          <p:cNvSpPr>
            <a:spLocks noChangeShapeType="1"/>
          </p:cNvSpPr>
          <p:nvPr/>
        </p:nvSpPr>
        <p:spPr bwMode="auto">
          <a:xfrm>
            <a:off x="4343400" y="2362200"/>
            <a:ext cx="0" cy="3733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32777" name="Text Box 9">
            <a:extLst>
              <a:ext uri="{FF2B5EF4-FFF2-40B4-BE49-F238E27FC236}">
                <a16:creationId xmlns:a16="http://schemas.microsoft.com/office/drawing/2014/main" id="{DAB2C2AB-30C3-4AE0-B5DE-E11C31F89F55}"/>
              </a:ext>
            </a:extLst>
          </p:cNvPr>
          <p:cNvSpPr txBox="1">
            <a:spLocks noChangeArrowheads="1"/>
          </p:cNvSpPr>
          <p:nvPr/>
        </p:nvSpPr>
        <p:spPr bwMode="auto">
          <a:xfrm>
            <a:off x="2362200" y="2667000"/>
            <a:ext cx="1905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Degree of standardization of supplier’s products </a:t>
            </a:r>
          </a:p>
        </p:txBody>
      </p:sp>
      <p:sp>
        <p:nvSpPr>
          <p:cNvPr id="32778" name="Text Box 10">
            <a:extLst>
              <a:ext uri="{FF2B5EF4-FFF2-40B4-BE49-F238E27FC236}">
                <a16:creationId xmlns:a16="http://schemas.microsoft.com/office/drawing/2014/main" id="{A97EB88A-6CEA-4767-961C-A82F58B5C73F}"/>
              </a:ext>
            </a:extLst>
          </p:cNvPr>
          <p:cNvSpPr txBox="1">
            <a:spLocks noChangeArrowheads="1"/>
          </p:cNvSpPr>
          <p:nvPr/>
        </p:nvSpPr>
        <p:spPr bwMode="auto">
          <a:xfrm>
            <a:off x="2362200" y="4495801"/>
            <a:ext cx="190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Threat of backward integration</a:t>
            </a:r>
          </a:p>
        </p:txBody>
      </p:sp>
      <p:sp>
        <p:nvSpPr>
          <p:cNvPr id="32779" name="Text Box 13">
            <a:extLst>
              <a:ext uri="{FF2B5EF4-FFF2-40B4-BE49-F238E27FC236}">
                <a16:creationId xmlns:a16="http://schemas.microsoft.com/office/drawing/2014/main" id="{F4E1F868-F727-4BED-8D09-134DFBF0C305}"/>
              </a:ext>
            </a:extLst>
          </p:cNvPr>
          <p:cNvSpPr txBox="1">
            <a:spLocks noChangeArrowheads="1"/>
          </p:cNvSpPr>
          <p:nvPr/>
        </p:nvSpPr>
        <p:spPr bwMode="auto">
          <a:xfrm>
            <a:off x="4419600" y="4572001"/>
            <a:ext cx="518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power of buyers is enhanced if there is a credible threat that the buyer might enter the supplier’s industry.</a:t>
            </a:r>
          </a:p>
        </p:txBody>
      </p:sp>
      <p:sp>
        <p:nvSpPr>
          <p:cNvPr id="32780" name="Text Box 14">
            <a:extLst>
              <a:ext uri="{FF2B5EF4-FFF2-40B4-BE49-F238E27FC236}">
                <a16:creationId xmlns:a16="http://schemas.microsoft.com/office/drawing/2014/main" id="{2EA43497-7A90-476F-A5E4-A99BD9EDA09B}"/>
              </a:ext>
            </a:extLst>
          </p:cNvPr>
          <p:cNvSpPr txBox="1">
            <a:spLocks noChangeArrowheads="1"/>
          </p:cNvSpPr>
          <p:nvPr/>
        </p:nvSpPr>
        <p:spPr bwMode="auto">
          <a:xfrm>
            <a:off x="4648200" y="2743201"/>
            <a:ext cx="4800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1800" b="1">
                <a:latin typeface="Times New Roman" panose="02020603050405020304" pitchFamily="18" charset="0"/>
              </a:rPr>
              <a:t>The degree to which a supplier’s product differs from its competitors affects the buyer’s bargaining power.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0DC726B-A277-47BE-9EBD-D8DBFF05CE4A}"/>
              </a:ext>
            </a:extLst>
          </p:cNvPr>
          <p:cNvSpPr>
            <a:spLocks noGrp="1" noChangeArrowheads="1"/>
          </p:cNvSpPr>
          <p:nvPr>
            <p:ph type="title"/>
          </p:nvPr>
        </p:nvSpPr>
        <p:spPr/>
        <p:txBody>
          <a:bodyPr>
            <a:normAutofit/>
          </a:bodyPr>
          <a:lstStyle/>
          <a:p>
            <a:pPr eaLnBrk="1" hangingPunct="1"/>
            <a:br>
              <a:rPr lang="en-US" altLang="en-US" sz="3600">
                <a:latin typeface="Times New Roman" panose="02020603050405020304" pitchFamily="18" charset="0"/>
              </a:rPr>
            </a:br>
            <a:r>
              <a:rPr lang="en-US" altLang="en-US" sz="3200">
                <a:latin typeface="Times New Roman" panose="02020603050405020304" pitchFamily="18" charset="0"/>
              </a:rPr>
              <a:t>First Application of the Five Forces Model</a:t>
            </a:r>
            <a:br>
              <a:rPr lang="en-US" altLang="en-US" sz="3600">
                <a:latin typeface="Times New Roman" panose="02020603050405020304" pitchFamily="18" charset="0"/>
              </a:rPr>
            </a:br>
            <a:r>
              <a:rPr lang="en-US" altLang="en-US" sz="2000">
                <a:latin typeface="Times New Roman" panose="02020603050405020304" pitchFamily="18" charset="0"/>
              </a:rPr>
              <a:t>1 of 2</a:t>
            </a:r>
            <a:endParaRPr lang="en-US" altLang="en-US" sz="3600">
              <a:latin typeface="Times New Roman" panose="02020603050405020304" pitchFamily="18" charset="0"/>
            </a:endParaRPr>
          </a:p>
        </p:txBody>
      </p:sp>
      <p:sp>
        <p:nvSpPr>
          <p:cNvPr id="33795" name="Rectangle 3">
            <a:extLst>
              <a:ext uri="{FF2B5EF4-FFF2-40B4-BE49-F238E27FC236}">
                <a16:creationId xmlns:a16="http://schemas.microsoft.com/office/drawing/2014/main" id="{650F10BA-D2C2-4B05-9BBF-7E7A25F88945}"/>
              </a:ext>
            </a:extLst>
          </p:cNvPr>
          <p:cNvSpPr>
            <a:spLocks noGrp="1" noChangeArrowheads="1"/>
          </p:cNvSpPr>
          <p:nvPr>
            <p:ph idx="1"/>
          </p:nvPr>
        </p:nvSpPr>
        <p:spPr/>
        <p:txBody>
          <a:bodyPr/>
          <a:lstStyle/>
          <a:p>
            <a:pPr eaLnBrk="1" hangingPunct="1"/>
            <a:r>
              <a:rPr lang="en-US" altLang="en-US" b="1">
                <a:latin typeface="Times New Roman" panose="02020603050405020304" pitchFamily="18" charset="0"/>
              </a:rPr>
              <a:t>First Application of the Model</a:t>
            </a:r>
          </a:p>
          <a:p>
            <a:pPr lvl="1" eaLnBrk="1" hangingPunct="1"/>
            <a:r>
              <a:rPr lang="en-US" altLang="en-US">
                <a:latin typeface="Times New Roman" panose="02020603050405020304" pitchFamily="18" charset="0"/>
              </a:rPr>
              <a:t>The five forces model can be used to assess the attractiveness of an industry by determining the level of threat to the industry profitability for each of the forces.</a:t>
            </a:r>
          </a:p>
          <a:p>
            <a:pPr lvl="1" eaLnBrk="1" hangingPunct="1"/>
            <a:r>
              <a:rPr lang="en-US" altLang="en-US">
                <a:latin typeface="Times New Roman" panose="02020603050405020304" pitchFamily="18" charset="0"/>
              </a:rPr>
              <a:t>If a firm fills out the form shown on the next slide and several of the threats to industry profitability are high, the firm may want to reconsider entering the industry or think carefully about the position it would occupy.</a:t>
            </a:r>
          </a:p>
        </p:txBody>
      </p:sp>
      <p:sp>
        <p:nvSpPr>
          <p:cNvPr id="33798" name="Slide Number Placeholder 7">
            <a:extLst>
              <a:ext uri="{FF2B5EF4-FFF2-40B4-BE49-F238E27FC236}">
                <a16:creationId xmlns:a16="http://schemas.microsoft.com/office/drawing/2014/main" id="{B67662BA-F0B4-4EC6-BFD8-D113349516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DBCADF97-D603-49F6-A996-2A47F0D07135}" type="slidenum">
              <a:rPr lang="en-US" altLang="en-US" sz="1400"/>
              <a:pPr>
                <a:spcBef>
                  <a:spcPct val="0"/>
                </a:spcBef>
                <a:buFontTx/>
                <a:buNone/>
              </a:pPr>
              <a:t>27</a:t>
            </a:fld>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B9A3853-57F0-43C2-A200-BBE3D437447E}"/>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First Application of the Five Forces Model</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34821" name="Footer Placeholder 6">
            <a:extLst>
              <a:ext uri="{FF2B5EF4-FFF2-40B4-BE49-F238E27FC236}">
                <a16:creationId xmlns:a16="http://schemas.microsoft.com/office/drawing/2014/main" id="{1308FC16-30CE-45A6-AC88-9E7D17BC5B9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4822" name="Slide Number Placeholder 8">
            <a:extLst>
              <a:ext uri="{FF2B5EF4-FFF2-40B4-BE49-F238E27FC236}">
                <a16:creationId xmlns:a16="http://schemas.microsoft.com/office/drawing/2014/main" id="{95F058D9-FC2A-4325-9EF3-2514F36631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866AC566-D2C4-4225-9113-A78809DDAF1E}" type="slidenum">
              <a:rPr lang="en-US" altLang="en-US" sz="1400"/>
              <a:pPr>
                <a:spcBef>
                  <a:spcPct val="0"/>
                </a:spcBef>
                <a:buFontTx/>
                <a:buNone/>
              </a:pPr>
              <a:t>28</a:t>
            </a:fld>
            <a:endParaRPr lang="en-US" altLang="en-US" sz="1400"/>
          </a:p>
        </p:txBody>
      </p:sp>
      <p:sp>
        <p:nvSpPr>
          <p:cNvPr id="34820" name="Text Box 4">
            <a:extLst>
              <a:ext uri="{FF2B5EF4-FFF2-40B4-BE49-F238E27FC236}">
                <a16:creationId xmlns:a16="http://schemas.microsoft.com/office/drawing/2014/main" id="{5BAAE380-402C-43FF-B25E-6851F5E01E6D}"/>
              </a:ext>
            </a:extLst>
          </p:cNvPr>
          <p:cNvSpPr txBox="1">
            <a:spLocks noChangeArrowheads="1"/>
          </p:cNvSpPr>
          <p:nvPr/>
        </p:nvSpPr>
        <p:spPr bwMode="auto">
          <a:xfrm>
            <a:off x="1752600" y="1433513"/>
            <a:ext cx="8458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50000"/>
              </a:spcBef>
              <a:buFontTx/>
              <a:buNone/>
            </a:pPr>
            <a:r>
              <a:rPr lang="en-US" altLang="en-US" sz="2400" b="1">
                <a:latin typeface="Times New Roman" panose="02020603050405020304" pitchFamily="18" charset="0"/>
              </a:rPr>
              <a:t>Assessing Industry Attractiveness Using the Five Forces Model</a:t>
            </a:r>
          </a:p>
        </p:txBody>
      </p:sp>
      <p:pic>
        <p:nvPicPr>
          <p:cNvPr id="34823" name="Picture 1">
            <a:extLst>
              <a:ext uri="{FF2B5EF4-FFF2-40B4-BE49-F238E27FC236}">
                <a16:creationId xmlns:a16="http://schemas.microsoft.com/office/drawing/2014/main" id="{AA33202F-E429-4F6F-A3A3-B4A8213592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33589"/>
            <a:ext cx="8458200"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B10C112-BF36-4467-BA79-5D933410F496}"/>
              </a:ext>
            </a:extLst>
          </p:cNvPr>
          <p:cNvSpPr>
            <a:spLocks noGrp="1" noChangeArrowheads="1"/>
          </p:cNvSpPr>
          <p:nvPr>
            <p:ph type="title"/>
          </p:nvPr>
        </p:nvSpPr>
        <p:spPr/>
        <p:txBody>
          <a:bodyPr/>
          <a:lstStyle/>
          <a:p>
            <a:pPr eaLnBrk="1" hangingPunct="1"/>
            <a:r>
              <a:rPr lang="en-US" altLang="en-US" sz="3200">
                <a:latin typeface="Times New Roman" panose="02020603050405020304" pitchFamily="18" charset="0"/>
              </a:rPr>
              <a:t>Second Application of the Five Forces Model</a:t>
            </a:r>
            <a:br>
              <a:rPr lang="en-US" altLang="en-US" sz="3200">
                <a:latin typeface="Times New Roman" panose="02020603050405020304" pitchFamily="18" charset="0"/>
              </a:rPr>
            </a:br>
            <a:r>
              <a:rPr lang="en-US" altLang="en-US" sz="1800">
                <a:latin typeface="Times New Roman" panose="02020603050405020304" pitchFamily="18" charset="0"/>
              </a:rPr>
              <a:t>1 of 2</a:t>
            </a:r>
            <a:endParaRPr lang="en-US" altLang="en-US" sz="3200">
              <a:latin typeface="Times New Roman" panose="02020603050405020304" pitchFamily="18" charset="0"/>
            </a:endParaRPr>
          </a:p>
        </p:txBody>
      </p:sp>
      <p:sp>
        <p:nvSpPr>
          <p:cNvPr id="35843" name="Rectangle 3">
            <a:extLst>
              <a:ext uri="{FF2B5EF4-FFF2-40B4-BE49-F238E27FC236}">
                <a16:creationId xmlns:a16="http://schemas.microsoft.com/office/drawing/2014/main" id="{FD99CD87-3BE5-4DEB-B165-171DEB9907ED}"/>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Second Application of the Model</a:t>
            </a:r>
          </a:p>
          <a:p>
            <a:pPr lvl="1" eaLnBrk="1" hangingPunct="1"/>
            <a:r>
              <a:rPr lang="en-US" altLang="en-US" sz="3200">
                <a:latin typeface="Times New Roman" panose="02020603050405020304" pitchFamily="18" charset="0"/>
              </a:rPr>
              <a:t>The second way a new firm can apply the five forces model to help determine whether it should enter an industry, is by using the model to answer several key questions.</a:t>
            </a:r>
          </a:p>
          <a:p>
            <a:pPr lvl="1" eaLnBrk="1" hangingPunct="1"/>
            <a:r>
              <a:rPr lang="en-US" altLang="en-US" sz="3200">
                <a:latin typeface="Times New Roman" panose="02020603050405020304" pitchFamily="18" charset="0"/>
              </a:rPr>
              <a:t>The questions are shown in the figure on the next slide, and help a firm project the potential success of a new venture in a particular industry.</a:t>
            </a:r>
          </a:p>
        </p:txBody>
      </p:sp>
      <p:sp>
        <p:nvSpPr>
          <p:cNvPr id="35846" name="Slide Number Placeholder 7">
            <a:extLst>
              <a:ext uri="{FF2B5EF4-FFF2-40B4-BE49-F238E27FC236}">
                <a16:creationId xmlns:a16="http://schemas.microsoft.com/office/drawing/2014/main" id="{B39844BC-E2CD-42CA-A58E-D1E4D210E9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2DD43028-8FF2-4018-B54F-8EF75FBD3C8A}" type="slidenum">
              <a:rPr lang="en-US" altLang="en-US" sz="1400"/>
              <a:pPr>
                <a:spcBef>
                  <a:spcPct val="0"/>
                </a:spcBef>
                <a:buFontTx/>
                <a:buNone/>
              </a:pPr>
              <a:t>29</a:t>
            </a:fld>
            <a:endParaRPr lang="en-US"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C89F13C-DD28-49FA-A034-97376AF918DA}"/>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What is Industry Analysis?</a:t>
            </a:r>
          </a:p>
        </p:txBody>
      </p:sp>
      <p:sp>
        <p:nvSpPr>
          <p:cNvPr id="6147" name="Rectangle 3">
            <a:extLst>
              <a:ext uri="{FF2B5EF4-FFF2-40B4-BE49-F238E27FC236}">
                <a16:creationId xmlns:a16="http://schemas.microsoft.com/office/drawing/2014/main" id="{967D2084-88BA-4571-B8C8-5FD0968BCF38}"/>
              </a:ext>
            </a:extLst>
          </p:cNvPr>
          <p:cNvSpPr>
            <a:spLocks noGrp="1" noChangeArrowheads="1"/>
          </p:cNvSpPr>
          <p:nvPr>
            <p:ph idx="1"/>
          </p:nvPr>
        </p:nvSpPr>
        <p:spPr/>
        <p:txBody>
          <a:bodyPr/>
          <a:lstStyle/>
          <a:p>
            <a:pPr eaLnBrk="1" hangingPunct="1"/>
            <a:r>
              <a:rPr lang="en-US" altLang="en-US">
                <a:latin typeface="Times New Roman" panose="02020603050405020304" pitchFamily="18" charset="0"/>
              </a:rPr>
              <a:t>Industry</a:t>
            </a:r>
          </a:p>
          <a:p>
            <a:pPr lvl="1" eaLnBrk="1" hangingPunct="1"/>
            <a:r>
              <a:rPr lang="en-US" altLang="en-US">
                <a:latin typeface="Times New Roman" panose="02020603050405020304" pitchFamily="18" charset="0"/>
              </a:rPr>
              <a:t>An industry is a group of firms producing a similar product or service, such as music, Pilates and yoga studios, and solar panel manufacturing.</a:t>
            </a:r>
          </a:p>
          <a:p>
            <a:pPr eaLnBrk="1" hangingPunct="1"/>
            <a:r>
              <a:rPr lang="en-US" altLang="en-US">
                <a:latin typeface="Times New Roman" panose="02020603050405020304" pitchFamily="18" charset="0"/>
              </a:rPr>
              <a:t>Industry Analysis</a:t>
            </a:r>
          </a:p>
          <a:p>
            <a:pPr lvl="1" eaLnBrk="1" hangingPunct="1"/>
            <a:r>
              <a:rPr lang="en-US" altLang="en-US">
                <a:latin typeface="Times New Roman" panose="02020603050405020304" pitchFamily="18" charset="0"/>
              </a:rPr>
              <a:t>Is business research that focuses on the potential of an industry.</a:t>
            </a:r>
          </a:p>
          <a:p>
            <a:pPr lvl="1" eaLnBrk="1" hangingPunct="1"/>
            <a:endParaRPr lang="en-US" altLang="en-US">
              <a:latin typeface="Times New Roman" panose="02020603050405020304" pitchFamily="18" charset="0"/>
            </a:endParaRPr>
          </a:p>
        </p:txBody>
      </p:sp>
      <p:sp>
        <p:nvSpPr>
          <p:cNvPr id="6150" name="Slide Number Placeholder 7">
            <a:extLst>
              <a:ext uri="{FF2B5EF4-FFF2-40B4-BE49-F238E27FC236}">
                <a16:creationId xmlns:a16="http://schemas.microsoft.com/office/drawing/2014/main" id="{0511FF7F-2FD0-49BB-8DB2-5ED2D6A04B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A2FA66E-19A3-4EF8-99AB-48CE8F59F947}" type="slidenum">
              <a:rPr lang="en-US" altLang="en-US" sz="1400"/>
              <a:pPr>
                <a:spcBef>
                  <a:spcPct val="0"/>
                </a:spcBef>
                <a:buFontTx/>
                <a:buNone/>
              </a:pPr>
              <a:t>3</a:t>
            </a:fld>
            <a:endParaRPr lang="en-US" altLang="en-US" sz="1400"/>
          </a:p>
        </p:txBody>
      </p:sp>
      <p:sp>
        <p:nvSpPr>
          <p:cNvPr id="6148" name="Line 4">
            <a:extLst>
              <a:ext uri="{FF2B5EF4-FFF2-40B4-BE49-F238E27FC236}">
                <a16:creationId xmlns:a16="http://schemas.microsoft.com/office/drawing/2014/main" id="{BF504D32-D4B3-43A5-8F7F-1D326A623EAD}"/>
              </a:ext>
            </a:extLst>
          </p:cNvPr>
          <p:cNvSpPr>
            <a:spLocks noChangeShapeType="1"/>
          </p:cNvSpPr>
          <p:nvPr/>
        </p:nvSpPr>
        <p:spPr bwMode="auto">
          <a:xfrm>
            <a:off x="838200" y="1676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3B94C3C-57B0-4286-B152-EA4CB7D2468C}"/>
              </a:ext>
            </a:extLst>
          </p:cNvPr>
          <p:cNvSpPr>
            <a:spLocks noGrp="1" noChangeArrowheads="1"/>
          </p:cNvSpPr>
          <p:nvPr>
            <p:ph type="title"/>
          </p:nvPr>
        </p:nvSpPr>
        <p:spPr/>
        <p:txBody>
          <a:bodyPr>
            <a:normAutofit/>
          </a:bodyPr>
          <a:lstStyle/>
          <a:p>
            <a:pPr eaLnBrk="1" hangingPunct="1"/>
            <a:r>
              <a:rPr lang="en-US" altLang="en-US" sz="3600">
                <a:latin typeface="Times New Roman" panose="02020603050405020304" pitchFamily="18" charset="0"/>
              </a:rPr>
              <a:t>Second Application of the Five Forces Model</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36869" name="Footer Placeholder 6">
            <a:extLst>
              <a:ext uri="{FF2B5EF4-FFF2-40B4-BE49-F238E27FC236}">
                <a16:creationId xmlns:a16="http://schemas.microsoft.com/office/drawing/2014/main" id="{36F85CA6-124F-4975-A51F-60849AC0BFC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6870" name="Slide Number Placeholder 8">
            <a:extLst>
              <a:ext uri="{FF2B5EF4-FFF2-40B4-BE49-F238E27FC236}">
                <a16:creationId xmlns:a16="http://schemas.microsoft.com/office/drawing/2014/main" id="{70DF04BD-7289-492B-B7F4-E1AF223204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9B02C771-D569-4A1E-B737-046D2492D73D}" type="slidenum">
              <a:rPr lang="en-US" altLang="en-US" sz="1400"/>
              <a:pPr>
                <a:spcBef>
                  <a:spcPct val="0"/>
                </a:spcBef>
                <a:buFontTx/>
                <a:buNone/>
              </a:pPr>
              <a:t>30</a:t>
            </a:fld>
            <a:endParaRPr lang="en-US" altLang="en-US" sz="1400"/>
          </a:p>
        </p:txBody>
      </p:sp>
      <p:sp>
        <p:nvSpPr>
          <p:cNvPr id="36868" name="Text Box 4">
            <a:extLst>
              <a:ext uri="{FF2B5EF4-FFF2-40B4-BE49-F238E27FC236}">
                <a16:creationId xmlns:a16="http://schemas.microsoft.com/office/drawing/2014/main" id="{EB5388ED-C28C-4508-8055-6D00D5FA6DFC}"/>
              </a:ext>
            </a:extLst>
          </p:cNvPr>
          <p:cNvSpPr txBox="1">
            <a:spLocks noChangeArrowheads="1"/>
          </p:cNvSpPr>
          <p:nvPr/>
        </p:nvSpPr>
        <p:spPr bwMode="auto">
          <a:xfrm>
            <a:off x="2057400" y="1371600"/>
            <a:ext cx="8001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50000"/>
              </a:spcBef>
              <a:buFontTx/>
              <a:buNone/>
            </a:pPr>
            <a:r>
              <a:rPr lang="en-US" altLang="en-US" sz="2000">
                <a:latin typeface="Times New Roman" panose="02020603050405020304" pitchFamily="18" charset="0"/>
              </a:rPr>
              <a:t>Using the Five Forces Model to Pose Questions to Determine the Potential Success of a New Venture in an Industry </a:t>
            </a:r>
          </a:p>
        </p:txBody>
      </p:sp>
      <p:pic>
        <p:nvPicPr>
          <p:cNvPr id="36871" name="Picture 1">
            <a:extLst>
              <a:ext uri="{FF2B5EF4-FFF2-40B4-BE49-F238E27FC236}">
                <a16:creationId xmlns:a16="http://schemas.microsoft.com/office/drawing/2014/main" id="{5CE57DED-8A68-40D1-A2B5-8F879FDFD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9914" y="2109789"/>
            <a:ext cx="8599487"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6">
            <a:extLst>
              <a:ext uri="{FF2B5EF4-FFF2-40B4-BE49-F238E27FC236}">
                <a16:creationId xmlns:a16="http://schemas.microsoft.com/office/drawing/2014/main" id="{F466C11C-3A39-445E-B4E8-7123DD79458F}"/>
              </a:ext>
            </a:extLst>
          </p:cNvPr>
          <p:cNvSpPr>
            <a:spLocks noGrp="1" noChangeArrowheads="1"/>
          </p:cNvSpPr>
          <p:nvPr>
            <p:ph type="title"/>
          </p:nvPr>
        </p:nvSpPr>
        <p:spPr>
          <a:noFill/>
        </p:spPr>
        <p:txBody>
          <a:bodyPr>
            <a:normAutofit/>
          </a:bodyPr>
          <a:lstStyle/>
          <a:p>
            <a:pPr eaLnBrk="1" hangingPunct="1"/>
            <a:r>
              <a:rPr lang="en-US" altLang="en-US" sz="3600">
                <a:latin typeface="Times New Roman" panose="02020603050405020304" pitchFamily="18" charset="0"/>
              </a:rPr>
              <a:t>Industry Types and the Opportunities They Offer</a:t>
            </a:r>
            <a:br>
              <a:rPr lang="en-US" altLang="en-US" sz="3600">
                <a:latin typeface="Times New Roman" panose="02020603050405020304" pitchFamily="18" charset="0"/>
              </a:rPr>
            </a:br>
            <a:r>
              <a:rPr lang="en-US" altLang="en-US" sz="2000">
                <a:latin typeface="Times New Roman" panose="02020603050405020304" pitchFamily="18" charset="0"/>
              </a:rPr>
              <a:t>1 of 3</a:t>
            </a:r>
          </a:p>
        </p:txBody>
      </p:sp>
      <p:sp>
        <p:nvSpPr>
          <p:cNvPr id="37890" name="Rectangle 3">
            <a:extLst>
              <a:ext uri="{FF2B5EF4-FFF2-40B4-BE49-F238E27FC236}">
                <a16:creationId xmlns:a16="http://schemas.microsoft.com/office/drawing/2014/main" id="{C1F15184-39B3-40EB-8723-40DC411650C4}"/>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Emerging Industries</a:t>
            </a:r>
          </a:p>
          <a:p>
            <a:pPr lvl="1" eaLnBrk="1" hangingPunct="1"/>
            <a:r>
              <a:rPr lang="en-US" altLang="en-US" sz="3200">
                <a:latin typeface="Times New Roman" panose="02020603050405020304" pitchFamily="18" charset="0"/>
              </a:rPr>
              <a:t>Industries in which standard operating procedures are yet to be developed.</a:t>
            </a:r>
          </a:p>
          <a:p>
            <a:pPr lvl="2" eaLnBrk="1" hangingPunct="1"/>
            <a:r>
              <a:rPr lang="en-US" altLang="en-US" sz="2800">
                <a:latin typeface="Times New Roman" panose="02020603050405020304" pitchFamily="18" charset="0"/>
              </a:rPr>
              <a:t>Opportunity: First-mover advantage.</a:t>
            </a:r>
          </a:p>
          <a:p>
            <a:pPr eaLnBrk="1" hangingPunct="1"/>
            <a:r>
              <a:rPr lang="en-US" altLang="en-US" sz="3600" b="1">
                <a:latin typeface="Times New Roman" panose="02020603050405020304" pitchFamily="18" charset="0"/>
              </a:rPr>
              <a:t>Fragmented Industries</a:t>
            </a:r>
          </a:p>
          <a:p>
            <a:pPr lvl="1" eaLnBrk="1" hangingPunct="1"/>
            <a:r>
              <a:rPr lang="en-US" altLang="en-US" sz="3200">
                <a:latin typeface="Times New Roman" panose="02020603050405020304" pitchFamily="18" charset="0"/>
              </a:rPr>
              <a:t>Industries that are characterized by a large number of firms of approximately equal size.</a:t>
            </a:r>
          </a:p>
          <a:p>
            <a:pPr lvl="2" eaLnBrk="1" hangingPunct="1"/>
            <a:r>
              <a:rPr lang="en-US" altLang="en-US" sz="2800">
                <a:latin typeface="Times New Roman" panose="02020603050405020304" pitchFamily="18" charset="0"/>
              </a:rPr>
              <a:t>Opportunity: </a:t>
            </a:r>
            <a:r>
              <a:rPr lang="en-US" altLang="en-US" i="1">
                <a:latin typeface="Times New Roman" panose="02020603050405020304" pitchFamily="18" charset="0"/>
              </a:rPr>
              <a:t>Consolidation through geographic rollout     (organic growth or acquiring other firms) </a:t>
            </a:r>
            <a:endParaRPr lang="en-US" altLang="en-US" sz="2800" i="1">
              <a:latin typeface="Times New Roman" panose="02020603050405020304" pitchFamily="18" charset="0"/>
            </a:endParaRPr>
          </a:p>
        </p:txBody>
      </p:sp>
      <p:sp>
        <p:nvSpPr>
          <p:cNvPr id="37891" name="Line 4">
            <a:extLst>
              <a:ext uri="{FF2B5EF4-FFF2-40B4-BE49-F238E27FC236}">
                <a16:creationId xmlns:a16="http://schemas.microsoft.com/office/drawing/2014/main" id="{8ECB3FFE-4CF5-4BC6-B5E4-6AE9CEFA5449}"/>
              </a:ext>
            </a:extLst>
          </p:cNvPr>
          <p:cNvSpPr>
            <a:spLocks noChangeShapeType="1"/>
          </p:cNvSpPr>
          <p:nvPr/>
        </p:nvSpPr>
        <p:spPr bwMode="auto">
          <a:xfrm>
            <a:off x="1524000"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B02EB194-D791-448A-B713-BA86A11EB86E}"/>
              </a:ext>
            </a:extLst>
          </p:cNvPr>
          <p:cNvSpPr>
            <a:spLocks noGrp="1" noChangeArrowheads="1"/>
          </p:cNvSpPr>
          <p:nvPr>
            <p:ph type="title"/>
          </p:nvPr>
        </p:nvSpPr>
        <p:spPr>
          <a:noFill/>
        </p:spPr>
        <p:txBody>
          <a:bodyPr>
            <a:normAutofit/>
          </a:bodyPr>
          <a:lstStyle/>
          <a:p>
            <a:pPr eaLnBrk="1" hangingPunct="1"/>
            <a:r>
              <a:rPr lang="en-US" altLang="en-US" sz="3600">
                <a:latin typeface="Times New Roman" panose="02020603050405020304" pitchFamily="18" charset="0"/>
              </a:rPr>
              <a:t>Industry Types and the Opportunities They Offer</a:t>
            </a:r>
            <a:br>
              <a:rPr lang="en-US" altLang="en-US" sz="3600">
                <a:latin typeface="Times New Roman" panose="02020603050405020304" pitchFamily="18" charset="0"/>
              </a:rPr>
            </a:br>
            <a:r>
              <a:rPr lang="en-US" altLang="en-US" sz="2000">
                <a:latin typeface="Times New Roman" panose="02020603050405020304" pitchFamily="18" charset="0"/>
              </a:rPr>
              <a:t>2 of 3</a:t>
            </a:r>
          </a:p>
        </p:txBody>
      </p:sp>
      <p:sp>
        <p:nvSpPr>
          <p:cNvPr id="38914" name="Rectangle 2">
            <a:extLst>
              <a:ext uri="{FF2B5EF4-FFF2-40B4-BE49-F238E27FC236}">
                <a16:creationId xmlns:a16="http://schemas.microsoft.com/office/drawing/2014/main" id="{BCEA6043-72D5-4857-B103-E8EA510C8ADD}"/>
              </a:ext>
            </a:extLst>
          </p:cNvPr>
          <p:cNvSpPr>
            <a:spLocks noGrp="1" noChangeArrowheads="1"/>
          </p:cNvSpPr>
          <p:nvPr>
            <p:ph idx="1"/>
          </p:nvPr>
        </p:nvSpPr>
        <p:spPr/>
        <p:txBody>
          <a:bodyPr/>
          <a:lstStyle/>
          <a:p>
            <a:pPr eaLnBrk="1" hangingPunct="1"/>
            <a:r>
              <a:rPr lang="en-US" altLang="en-US" b="1">
                <a:latin typeface="Times New Roman" panose="02020603050405020304" pitchFamily="18" charset="0"/>
              </a:rPr>
              <a:t>Mature Industries</a:t>
            </a:r>
          </a:p>
          <a:p>
            <a:pPr lvl="1" eaLnBrk="1" hangingPunct="1"/>
            <a:r>
              <a:rPr lang="en-US" altLang="en-US">
                <a:latin typeface="Times New Roman" panose="02020603050405020304" pitchFamily="18" charset="0"/>
              </a:rPr>
              <a:t>Industries that are experiencing slow or no increase in demand.</a:t>
            </a:r>
          </a:p>
          <a:p>
            <a:pPr lvl="2" eaLnBrk="1" hangingPunct="1"/>
            <a:r>
              <a:rPr lang="en-US" altLang="en-US">
                <a:latin typeface="Times New Roman" panose="02020603050405020304" pitchFamily="18" charset="0"/>
              </a:rPr>
              <a:t>Opportunities: </a:t>
            </a:r>
            <a:r>
              <a:rPr lang="en-US" altLang="en-US" i="1">
                <a:latin typeface="Times New Roman" panose="02020603050405020304" pitchFamily="18" charset="0"/>
              </a:rPr>
              <a:t>Process/product innovation and after-sale service innovation.</a:t>
            </a:r>
          </a:p>
          <a:p>
            <a:pPr eaLnBrk="1" hangingPunct="1"/>
            <a:r>
              <a:rPr lang="en-US" altLang="en-US" b="1">
                <a:latin typeface="Times New Roman" panose="02020603050405020304" pitchFamily="18" charset="0"/>
              </a:rPr>
              <a:t>Declining Industries</a:t>
            </a:r>
          </a:p>
          <a:p>
            <a:pPr lvl="1" eaLnBrk="1" hangingPunct="1"/>
            <a:r>
              <a:rPr lang="en-US" altLang="en-US">
                <a:latin typeface="Times New Roman" panose="02020603050405020304" pitchFamily="18" charset="0"/>
              </a:rPr>
              <a:t>Industries that are experiencing a reduction in demand.</a:t>
            </a:r>
          </a:p>
          <a:p>
            <a:pPr lvl="2" eaLnBrk="1" hangingPunct="1"/>
            <a:r>
              <a:rPr lang="en-US" altLang="en-US">
                <a:latin typeface="Times New Roman" panose="02020603050405020304" pitchFamily="18" charset="0"/>
              </a:rPr>
              <a:t>Opportunities: </a:t>
            </a:r>
            <a:r>
              <a:rPr lang="en-US" altLang="en-US" i="1">
                <a:latin typeface="Times New Roman" panose="02020603050405020304" pitchFamily="18" charset="0"/>
              </a:rPr>
              <a:t>Leadership, establishing a niche market, and pursuing a cost reduction strategy.</a:t>
            </a:r>
          </a:p>
        </p:txBody>
      </p:sp>
      <p:sp>
        <p:nvSpPr>
          <p:cNvPr id="38917" name="Footer Placeholder 5">
            <a:extLst>
              <a:ext uri="{FF2B5EF4-FFF2-40B4-BE49-F238E27FC236}">
                <a16:creationId xmlns:a16="http://schemas.microsoft.com/office/drawing/2014/main" id="{D4D78906-31C1-44F4-8F36-36482D51781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8918" name="Slide Number Placeholder 7">
            <a:extLst>
              <a:ext uri="{FF2B5EF4-FFF2-40B4-BE49-F238E27FC236}">
                <a16:creationId xmlns:a16="http://schemas.microsoft.com/office/drawing/2014/main" id="{426F9415-9370-443D-AE91-3FBDB79869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0174E2CE-B337-4FAC-90DD-C88FD54B469A}" type="slidenum">
              <a:rPr lang="en-US" altLang="en-US" sz="1400"/>
              <a:pPr>
                <a:spcBef>
                  <a:spcPct val="0"/>
                </a:spcBef>
                <a:buFontTx/>
                <a:buNone/>
              </a:pPr>
              <a:t>32</a:t>
            </a:fld>
            <a:endParaRPr lang="en-US" altLang="en-US" sz="1400"/>
          </a:p>
        </p:txBody>
      </p:sp>
      <p:sp>
        <p:nvSpPr>
          <p:cNvPr id="38915" name="Line 3">
            <a:extLst>
              <a:ext uri="{FF2B5EF4-FFF2-40B4-BE49-F238E27FC236}">
                <a16:creationId xmlns:a16="http://schemas.microsoft.com/office/drawing/2014/main" id="{61E73F34-9A94-41BA-9E21-E6B52DEB777E}"/>
              </a:ext>
            </a:extLst>
          </p:cNvPr>
          <p:cNvSpPr>
            <a:spLocks noChangeShapeType="1"/>
          </p:cNvSpPr>
          <p:nvPr/>
        </p:nvSpPr>
        <p:spPr bwMode="auto">
          <a:xfrm>
            <a:off x="1524000"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a:extLst>
              <a:ext uri="{FF2B5EF4-FFF2-40B4-BE49-F238E27FC236}">
                <a16:creationId xmlns:a16="http://schemas.microsoft.com/office/drawing/2014/main" id="{D321F678-DF4E-4111-BD0B-F5CF7C70E446}"/>
              </a:ext>
            </a:extLst>
          </p:cNvPr>
          <p:cNvSpPr>
            <a:spLocks noGrp="1" noChangeArrowheads="1"/>
          </p:cNvSpPr>
          <p:nvPr>
            <p:ph type="title"/>
          </p:nvPr>
        </p:nvSpPr>
        <p:spPr>
          <a:noFill/>
        </p:spPr>
        <p:txBody>
          <a:bodyPr>
            <a:normAutofit/>
          </a:bodyPr>
          <a:lstStyle/>
          <a:p>
            <a:pPr eaLnBrk="1" hangingPunct="1"/>
            <a:r>
              <a:rPr lang="en-US" altLang="en-US" sz="3600">
                <a:latin typeface="Times New Roman" panose="02020603050405020304" pitchFamily="18" charset="0"/>
              </a:rPr>
              <a:t>Industry Types and the Opportunities They Offer</a:t>
            </a:r>
            <a:br>
              <a:rPr lang="en-US" altLang="en-US" sz="3600">
                <a:latin typeface="Times New Roman" panose="02020603050405020304" pitchFamily="18" charset="0"/>
              </a:rPr>
            </a:br>
            <a:r>
              <a:rPr lang="en-US" altLang="en-US" sz="2000">
                <a:latin typeface="Times New Roman" panose="02020603050405020304" pitchFamily="18" charset="0"/>
              </a:rPr>
              <a:t>3 of 3</a:t>
            </a:r>
          </a:p>
        </p:txBody>
      </p:sp>
      <p:sp>
        <p:nvSpPr>
          <p:cNvPr id="39938" name="Rectangle 2">
            <a:extLst>
              <a:ext uri="{FF2B5EF4-FFF2-40B4-BE49-F238E27FC236}">
                <a16:creationId xmlns:a16="http://schemas.microsoft.com/office/drawing/2014/main" id="{FE111444-8895-4D25-80ED-A57E22B50E69}"/>
              </a:ext>
            </a:extLst>
          </p:cNvPr>
          <p:cNvSpPr>
            <a:spLocks noGrp="1" noChangeArrowheads="1"/>
          </p:cNvSpPr>
          <p:nvPr>
            <p:ph idx="1"/>
          </p:nvPr>
        </p:nvSpPr>
        <p:spPr/>
        <p:txBody>
          <a:bodyPr/>
          <a:lstStyle/>
          <a:p>
            <a:pPr eaLnBrk="1" hangingPunct="1"/>
            <a:r>
              <a:rPr lang="en-US" altLang="en-US" sz="4400" b="1">
                <a:latin typeface="Times New Roman" panose="02020603050405020304" pitchFamily="18" charset="0"/>
              </a:rPr>
              <a:t>Global Industries</a:t>
            </a:r>
          </a:p>
          <a:p>
            <a:pPr lvl="1" eaLnBrk="1" hangingPunct="1"/>
            <a:r>
              <a:rPr lang="en-US" altLang="en-US" sz="4000">
                <a:latin typeface="Times New Roman" panose="02020603050405020304" pitchFamily="18" charset="0"/>
              </a:rPr>
              <a:t>Industries that are experiencing significant international sales.</a:t>
            </a:r>
          </a:p>
          <a:p>
            <a:pPr lvl="2" eaLnBrk="1" hangingPunct="1"/>
            <a:r>
              <a:rPr lang="en-US" altLang="en-US" sz="3600">
                <a:latin typeface="Times New Roman" panose="02020603050405020304" pitchFamily="18" charset="0"/>
              </a:rPr>
              <a:t>Opportunities: Multidomestic and global strategies.</a:t>
            </a:r>
          </a:p>
        </p:txBody>
      </p:sp>
      <p:sp>
        <p:nvSpPr>
          <p:cNvPr id="39941" name="Footer Placeholder 5">
            <a:extLst>
              <a:ext uri="{FF2B5EF4-FFF2-40B4-BE49-F238E27FC236}">
                <a16:creationId xmlns:a16="http://schemas.microsoft.com/office/drawing/2014/main" id="{AE60ADCD-E022-4F14-A978-0E836E0A5CC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9942" name="Slide Number Placeholder 7">
            <a:extLst>
              <a:ext uri="{FF2B5EF4-FFF2-40B4-BE49-F238E27FC236}">
                <a16:creationId xmlns:a16="http://schemas.microsoft.com/office/drawing/2014/main" id="{F1E33EAA-525B-450E-8383-68C5B184D4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299B93C6-5009-4BB5-A19F-3632316644A5}" type="slidenum">
              <a:rPr lang="en-US" altLang="en-US" sz="1400"/>
              <a:pPr>
                <a:spcBef>
                  <a:spcPct val="0"/>
                </a:spcBef>
                <a:buFontTx/>
                <a:buNone/>
              </a:pPr>
              <a:t>33</a:t>
            </a:fld>
            <a:endParaRPr lang="en-US" altLang="en-US" sz="1400"/>
          </a:p>
        </p:txBody>
      </p:sp>
      <p:sp>
        <p:nvSpPr>
          <p:cNvPr id="39939" name="Line 3">
            <a:extLst>
              <a:ext uri="{FF2B5EF4-FFF2-40B4-BE49-F238E27FC236}">
                <a16:creationId xmlns:a16="http://schemas.microsoft.com/office/drawing/2014/main" id="{7C366810-0C03-429D-9B99-AB8278B3E733}"/>
              </a:ext>
            </a:extLst>
          </p:cNvPr>
          <p:cNvSpPr>
            <a:spLocks noChangeShapeType="1"/>
          </p:cNvSpPr>
          <p:nvPr/>
        </p:nvSpPr>
        <p:spPr bwMode="auto">
          <a:xfrm>
            <a:off x="1524000"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32CABD1-C9AA-4E24-B79B-C450BF49956E}"/>
              </a:ext>
            </a:extLst>
          </p:cNvPr>
          <p:cNvSpPr>
            <a:spLocks noGrp="1" noChangeArrowheads="1"/>
          </p:cNvSpPr>
          <p:nvPr>
            <p:ph type="title"/>
          </p:nvPr>
        </p:nvSpPr>
        <p:spPr/>
        <p:txBody>
          <a:bodyPr/>
          <a:lstStyle/>
          <a:p>
            <a:pPr eaLnBrk="1" hangingPunct="1"/>
            <a:r>
              <a:rPr lang="en-US" altLang="en-US" b="1">
                <a:latin typeface="Times New Roman" panose="02020603050405020304" pitchFamily="18" charset="0"/>
              </a:rPr>
              <a:t>Competitor Analysis</a:t>
            </a:r>
          </a:p>
        </p:txBody>
      </p:sp>
      <p:sp>
        <p:nvSpPr>
          <p:cNvPr id="40963" name="Rectangle 3">
            <a:extLst>
              <a:ext uri="{FF2B5EF4-FFF2-40B4-BE49-F238E27FC236}">
                <a16:creationId xmlns:a16="http://schemas.microsoft.com/office/drawing/2014/main" id="{DB545248-4BC8-45A4-8CF9-A0FF94502442}"/>
              </a:ext>
            </a:extLst>
          </p:cNvPr>
          <p:cNvSpPr>
            <a:spLocks noGrp="1" noChangeArrowheads="1"/>
          </p:cNvSpPr>
          <p:nvPr>
            <p:ph idx="1"/>
          </p:nvPr>
        </p:nvSpPr>
        <p:spPr/>
        <p:txBody>
          <a:bodyPr/>
          <a:lstStyle/>
          <a:p>
            <a:pPr eaLnBrk="1" hangingPunct="1"/>
            <a:r>
              <a:rPr lang="en-US" altLang="en-US" sz="4400" b="1">
                <a:latin typeface="Times New Roman" panose="02020603050405020304" pitchFamily="18" charset="0"/>
              </a:rPr>
              <a:t>What is a Competitor Analysis?</a:t>
            </a:r>
          </a:p>
          <a:p>
            <a:pPr lvl="1" eaLnBrk="1" hangingPunct="1"/>
            <a:r>
              <a:rPr lang="en-US" altLang="en-US" sz="3200">
                <a:latin typeface="Times New Roman" panose="02020603050405020304" pitchFamily="18" charset="0"/>
              </a:rPr>
              <a:t>A competitor analysis is a detailed analysis of a firm’s competition.  </a:t>
            </a:r>
          </a:p>
          <a:p>
            <a:pPr lvl="1" eaLnBrk="1" hangingPunct="1"/>
            <a:r>
              <a:rPr lang="en-US" altLang="en-US" sz="3200">
                <a:latin typeface="Times New Roman" panose="02020603050405020304" pitchFamily="18" charset="0"/>
              </a:rPr>
              <a:t>It helps a firm understand the positions of its major competitors and the opportunities that are available.</a:t>
            </a:r>
          </a:p>
          <a:p>
            <a:pPr lvl="1" eaLnBrk="1" hangingPunct="1"/>
            <a:r>
              <a:rPr lang="en-US" altLang="en-US" sz="3200">
                <a:latin typeface="Times New Roman" panose="02020603050405020304" pitchFamily="18" charset="0"/>
              </a:rPr>
              <a:t>A competitive analysis grid is a tool for organizing the information a firm collects about its competitors.</a:t>
            </a:r>
          </a:p>
        </p:txBody>
      </p:sp>
      <p:sp>
        <p:nvSpPr>
          <p:cNvPr id="40966" name="Slide Number Placeholder 7">
            <a:extLst>
              <a:ext uri="{FF2B5EF4-FFF2-40B4-BE49-F238E27FC236}">
                <a16:creationId xmlns:a16="http://schemas.microsoft.com/office/drawing/2014/main" id="{0D26DE0A-79AD-4B53-9E17-BD34373155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DE611DD-882A-4D6E-9F54-8D5205530754}" type="slidenum">
              <a:rPr lang="en-US" altLang="en-US" sz="1400"/>
              <a:pPr>
                <a:spcBef>
                  <a:spcPct val="0"/>
                </a:spcBef>
                <a:buFontTx/>
                <a:buNone/>
              </a:pPr>
              <a:t>34</a:t>
            </a:fld>
            <a:endParaRPr lang="en-US"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49B0597-9E6A-40C0-A7FF-7D611A110E72}"/>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Identifying Competitors</a:t>
            </a:r>
          </a:p>
        </p:txBody>
      </p:sp>
      <p:sp>
        <p:nvSpPr>
          <p:cNvPr id="41990" name="Slide Number Placeholder 8">
            <a:extLst>
              <a:ext uri="{FF2B5EF4-FFF2-40B4-BE49-F238E27FC236}">
                <a16:creationId xmlns:a16="http://schemas.microsoft.com/office/drawing/2014/main" id="{23AD7A63-EF57-4C76-8710-713027B2F4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E6FEB0B2-C86F-42BE-805F-8BBEEB0C54E2}" type="slidenum">
              <a:rPr lang="en-US" altLang="en-US" sz="1400"/>
              <a:pPr>
                <a:spcBef>
                  <a:spcPct val="0"/>
                </a:spcBef>
                <a:buFontTx/>
                <a:buNone/>
              </a:pPr>
              <a:t>35</a:t>
            </a:fld>
            <a:endParaRPr lang="en-US" altLang="en-US" sz="1400"/>
          </a:p>
        </p:txBody>
      </p:sp>
      <p:sp>
        <p:nvSpPr>
          <p:cNvPr id="41988" name="Text Box 7">
            <a:extLst>
              <a:ext uri="{FF2B5EF4-FFF2-40B4-BE49-F238E27FC236}">
                <a16:creationId xmlns:a16="http://schemas.microsoft.com/office/drawing/2014/main" id="{7A0253B4-708A-4D03-BF99-BF52FCF4314F}"/>
              </a:ext>
            </a:extLst>
          </p:cNvPr>
          <p:cNvSpPr txBox="1">
            <a:spLocks noChangeArrowheads="1"/>
          </p:cNvSpPr>
          <p:nvPr/>
        </p:nvSpPr>
        <p:spPr bwMode="auto">
          <a:xfrm>
            <a:off x="2667000" y="1676400"/>
            <a:ext cx="6477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75000"/>
              </a:lnSpc>
              <a:spcBef>
                <a:spcPct val="50000"/>
              </a:spcBef>
              <a:buFontTx/>
              <a:buNone/>
            </a:pPr>
            <a:r>
              <a:rPr lang="en-US" altLang="en-US" sz="2800">
                <a:latin typeface="Times New Roman" panose="02020603050405020304" pitchFamily="18" charset="0"/>
              </a:rPr>
              <a:t>Types of Competitors New Ventures Face</a:t>
            </a:r>
          </a:p>
        </p:txBody>
      </p:sp>
      <p:pic>
        <p:nvPicPr>
          <p:cNvPr id="41991" name="Picture 1">
            <a:extLst>
              <a:ext uri="{FF2B5EF4-FFF2-40B4-BE49-F238E27FC236}">
                <a16:creationId xmlns:a16="http://schemas.microsoft.com/office/drawing/2014/main" id="{FADD545A-1DD1-47CC-B146-37EB75D82C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93938"/>
            <a:ext cx="8915400" cy="349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E2440E0-5D1F-47C7-8D18-B3C7E50C6498}"/>
              </a:ext>
            </a:extLst>
          </p:cNvPr>
          <p:cNvSpPr>
            <a:spLocks noGrp="1" noChangeArrowheads="1"/>
          </p:cNvSpPr>
          <p:nvPr>
            <p:ph type="title"/>
          </p:nvPr>
        </p:nvSpPr>
        <p:spPr/>
        <p:txBody>
          <a:bodyPr/>
          <a:lstStyle/>
          <a:p>
            <a:pPr eaLnBrk="1" hangingPunct="1"/>
            <a:r>
              <a:rPr lang="en-US" altLang="en-US" sz="4000">
                <a:latin typeface="Times New Roman" panose="02020603050405020304" pitchFamily="18" charset="0"/>
              </a:rPr>
              <a:t>Sources of Competitive Intelligence</a:t>
            </a:r>
            <a:br>
              <a:rPr lang="en-US" altLang="en-US" sz="3600">
                <a:latin typeface="Times New Roman" panose="02020603050405020304" pitchFamily="18" charset="0"/>
              </a:rPr>
            </a:br>
            <a:r>
              <a:rPr lang="en-US" altLang="en-US" sz="2000">
                <a:latin typeface="Times New Roman" panose="02020603050405020304" pitchFamily="18" charset="0"/>
              </a:rPr>
              <a:t>1 of 2</a:t>
            </a:r>
            <a:endParaRPr lang="en-US" altLang="en-US" sz="3600">
              <a:latin typeface="Times New Roman" panose="02020603050405020304" pitchFamily="18" charset="0"/>
            </a:endParaRPr>
          </a:p>
        </p:txBody>
      </p:sp>
      <p:sp>
        <p:nvSpPr>
          <p:cNvPr id="43011" name="Rectangle 3">
            <a:extLst>
              <a:ext uri="{FF2B5EF4-FFF2-40B4-BE49-F238E27FC236}">
                <a16:creationId xmlns:a16="http://schemas.microsoft.com/office/drawing/2014/main" id="{D4A389EA-453E-4617-A0E5-56B3309DD4B6}"/>
              </a:ext>
            </a:extLst>
          </p:cNvPr>
          <p:cNvSpPr>
            <a:spLocks noGrp="1" noChangeArrowheads="1"/>
          </p:cNvSpPr>
          <p:nvPr>
            <p:ph idx="1"/>
          </p:nvPr>
        </p:nvSpPr>
        <p:spPr/>
        <p:txBody>
          <a:bodyPr/>
          <a:lstStyle/>
          <a:p>
            <a:pPr eaLnBrk="1" hangingPunct="1"/>
            <a:r>
              <a:rPr lang="en-US" altLang="en-US" b="1">
                <a:latin typeface="Times New Roman" panose="02020603050405020304" pitchFamily="18" charset="0"/>
              </a:rPr>
              <a:t>Collecting Competitive Intelligence</a:t>
            </a:r>
          </a:p>
          <a:p>
            <a:pPr lvl="1" eaLnBrk="1" hangingPunct="1"/>
            <a:r>
              <a:rPr lang="en-US" altLang="en-US">
                <a:latin typeface="Times New Roman" panose="02020603050405020304" pitchFamily="18" charset="0"/>
              </a:rPr>
              <a:t>To complete a competitive analysis grid, a firm must first understand the strategies and behaviors of its competitors.</a:t>
            </a:r>
          </a:p>
          <a:p>
            <a:pPr lvl="1" eaLnBrk="1" hangingPunct="1"/>
            <a:r>
              <a:rPr lang="en-US" altLang="en-US">
                <a:latin typeface="Times New Roman" panose="02020603050405020304" pitchFamily="18" charset="0"/>
              </a:rPr>
              <a:t>The information that is gathered by a firm to learn about its competitors is referred to as </a:t>
            </a:r>
            <a:r>
              <a:rPr lang="en-US" altLang="en-US" b="1">
                <a:solidFill>
                  <a:srgbClr val="FF0000"/>
                </a:solidFill>
                <a:latin typeface="Times New Roman" panose="02020603050405020304" pitchFamily="18" charset="0"/>
              </a:rPr>
              <a:t>competitive intelligence.</a:t>
            </a:r>
          </a:p>
          <a:p>
            <a:pPr lvl="1" eaLnBrk="1" hangingPunct="1"/>
            <a:r>
              <a:rPr lang="en-US" altLang="en-US">
                <a:latin typeface="Times New Roman" panose="02020603050405020304" pitchFamily="18" charset="0"/>
              </a:rPr>
              <a:t>A new venture should take care that it collects competitive intelligence in a professional and ethical manner.</a:t>
            </a:r>
          </a:p>
        </p:txBody>
      </p:sp>
      <p:sp>
        <p:nvSpPr>
          <p:cNvPr id="43013" name="Footer Placeholder 5">
            <a:extLst>
              <a:ext uri="{FF2B5EF4-FFF2-40B4-BE49-F238E27FC236}">
                <a16:creationId xmlns:a16="http://schemas.microsoft.com/office/drawing/2014/main" id="{39E5B5C2-4F40-4300-B09C-4C723EB7344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3014" name="Slide Number Placeholder 7">
            <a:extLst>
              <a:ext uri="{FF2B5EF4-FFF2-40B4-BE49-F238E27FC236}">
                <a16:creationId xmlns:a16="http://schemas.microsoft.com/office/drawing/2014/main" id="{DA9F331E-7F01-4BB5-BE35-33B02C811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67F8D4C5-3B08-4D52-B200-0715BA3405D2}" type="slidenum">
              <a:rPr lang="en-US" altLang="en-US" sz="1400"/>
              <a:pPr>
                <a:spcBef>
                  <a:spcPct val="0"/>
                </a:spcBef>
                <a:buFontTx/>
                <a:buNone/>
              </a:pPr>
              <a:t>36</a:t>
            </a:fld>
            <a:endParaRPr lang="en-US"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F69DEF5-A53B-4FEE-9598-DA42DD4624BB}"/>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Sources of Competitive Intelligence</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44039" name="Footer Placeholder 7">
            <a:extLst>
              <a:ext uri="{FF2B5EF4-FFF2-40B4-BE49-F238E27FC236}">
                <a16:creationId xmlns:a16="http://schemas.microsoft.com/office/drawing/2014/main" id="{B61CB685-5EC6-4584-9897-3AD41394667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4040" name="Slide Number Placeholder 9">
            <a:extLst>
              <a:ext uri="{FF2B5EF4-FFF2-40B4-BE49-F238E27FC236}">
                <a16:creationId xmlns:a16="http://schemas.microsoft.com/office/drawing/2014/main" id="{FF092D7A-6F54-4412-B84C-ECDFFDFF89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42FB3A71-AB79-4301-A117-3AF29ACA5C82}" type="slidenum">
              <a:rPr lang="en-US" altLang="en-US" sz="1400"/>
              <a:pPr>
                <a:spcBef>
                  <a:spcPct val="0"/>
                </a:spcBef>
                <a:buFontTx/>
                <a:buNone/>
              </a:pPr>
              <a:t>37</a:t>
            </a:fld>
            <a:endParaRPr lang="en-US" altLang="en-US" sz="1400"/>
          </a:p>
        </p:txBody>
      </p:sp>
      <p:sp>
        <p:nvSpPr>
          <p:cNvPr id="44036" name="Text Box 6">
            <a:extLst>
              <a:ext uri="{FF2B5EF4-FFF2-40B4-BE49-F238E27FC236}">
                <a16:creationId xmlns:a16="http://schemas.microsoft.com/office/drawing/2014/main" id="{B7E10ACD-5F5D-4158-AAAF-D89631DDCBF8}"/>
              </a:ext>
            </a:extLst>
          </p:cNvPr>
          <p:cNvSpPr txBox="1">
            <a:spLocks noChangeArrowheads="1"/>
          </p:cNvSpPr>
          <p:nvPr/>
        </p:nvSpPr>
        <p:spPr bwMode="auto">
          <a:xfrm>
            <a:off x="1981200" y="1447801"/>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a:latin typeface="Times New Roman" panose="02020603050405020304" pitchFamily="18" charset="0"/>
              </a:rPr>
              <a:t>Ethical ways to obtain information about competitors</a:t>
            </a:r>
          </a:p>
        </p:txBody>
      </p:sp>
      <p:sp>
        <p:nvSpPr>
          <p:cNvPr id="44037" name="Rectangle 7">
            <a:extLst>
              <a:ext uri="{FF2B5EF4-FFF2-40B4-BE49-F238E27FC236}">
                <a16:creationId xmlns:a16="http://schemas.microsoft.com/office/drawing/2014/main" id="{5713A4F1-B591-4B07-86A0-E206AC50CE80}"/>
              </a:ext>
            </a:extLst>
          </p:cNvPr>
          <p:cNvSpPr>
            <a:spLocks noChangeArrowheads="1"/>
          </p:cNvSpPr>
          <p:nvPr/>
        </p:nvSpPr>
        <p:spPr bwMode="auto">
          <a:xfrm>
            <a:off x="1600200" y="2209800"/>
            <a:ext cx="8610600" cy="3886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44038" name="TextBox 12">
            <a:extLst>
              <a:ext uri="{FF2B5EF4-FFF2-40B4-BE49-F238E27FC236}">
                <a16:creationId xmlns:a16="http://schemas.microsoft.com/office/drawing/2014/main" id="{4F617377-FC56-421A-8929-5D386626E273}"/>
              </a:ext>
            </a:extLst>
          </p:cNvPr>
          <p:cNvSpPr txBox="1">
            <a:spLocks noChangeArrowheads="1"/>
          </p:cNvSpPr>
          <p:nvPr/>
        </p:nvSpPr>
        <p:spPr bwMode="auto">
          <a:xfrm>
            <a:off x="2057400" y="2286000"/>
            <a:ext cx="82296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Attend conferences and trade shows.</a:t>
            </a:r>
          </a:p>
          <a:p>
            <a:pPr>
              <a:lnSpc>
                <a:spcPts val="3200"/>
              </a:lnSpc>
              <a:spcBef>
                <a:spcPct val="0"/>
              </a:spcBef>
            </a:pPr>
            <a:r>
              <a:rPr lang="en-US" altLang="en-US" sz="2400">
                <a:latin typeface="Times New Roman" panose="02020603050405020304" pitchFamily="18" charset="0"/>
              </a:rPr>
              <a:t> Purchase competitors’ products and do </a:t>
            </a:r>
            <a:r>
              <a:rPr lang="en-US" altLang="en-US" sz="2400">
                <a:solidFill>
                  <a:srgbClr val="FF0000"/>
                </a:solidFill>
                <a:latin typeface="Times New Roman" panose="02020603050405020304" pitchFamily="18" charset="0"/>
              </a:rPr>
              <a:t>tear down analysis</a:t>
            </a:r>
          </a:p>
          <a:p>
            <a:pPr>
              <a:lnSpc>
                <a:spcPts val="3200"/>
              </a:lnSpc>
              <a:spcBef>
                <a:spcPct val="0"/>
              </a:spcBef>
            </a:pPr>
            <a:r>
              <a:rPr lang="en-US" altLang="en-US" sz="2400">
                <a:latin typeface="Times New Roman" panose="02020603050405020304" pitchFamily="18" charset="0"/>
              </a:rPr>
              <a:t> Study competitors’ Web sites and social media sites.</a:t>
            </a:r>
          </a:p>
          <a:p>
            <a:pPr>
              <a:lnSpc>
                <a:spcPts val="3200"/>
              </a:lnSpc>
              <a:spcBef>
                <a:spcPct val="0"/>
              </a:spcBef>
            </a:pPr>
            <a:r>
              <a:rPr lang="en-US" altLang="en-US" sz="2400">
                <a:latin typeface="Times New Roman" panose="02020603050405020304" pitchFamily="18" charset="0"/>
              </a:rPr>
              <a:t> Set up Google e-mail alerts.</a:t>
            </a:r>
          </a:p>
          <a:p>
            <a:pPr>
              <a:lnSpc>
                <a:spcPts val="3200"/>
              </a:lnSpc>
              <a:spcBef>
                <a:spcPct val="0"/>
              </a:spcBef>
            </a:pPr>
            <a:r>
              <a:rPr lang="en-US" altLang="en-US" sz="2400">
                <a:latin typeface="Times New Roman" panose="02020603050405020304" pitchFamily="18" charset="0"/>
              </a:rPr>
              <a:t> Read industry-related books, magazines, and Web sites.</a:t>
            </a:r>
          </a:p>
          <a:p>
            <a:pPr>
              <a:lnSpc>
                <a:spcPts val="3200"/>
              </a:lnSpc>
              <a:spcBef>
                <a:spcPct val="0"/>
              </a:spcBef>
            </a:pPr>
            <a:r>
              <a:rPr lang="en-US" altLang="en-US" sz="2400">
                <a:latin typeface="Times New Roman" panose="02020603050405020304" pitchFamily="18" charset="0"/>
              </a:rPr>
              <a:t> Talk to customers about what motivated them to buy your </a:t>
            </a:r>
          </a:p>
          <a:p>
            <a:pPr>
              <a:lnSpc>
                <a:spcPts val="3200"/>
              </a:lnSpc>
              <a:spcBef>
                <a:spcPct val="0"/>
              </a:spcBef>
              <a:buNone/>
            </a:pPr>
            <a:r>
              <a:rPr lang="en-US" altLang="en-US" sz="2400">
                <a:latin typeface="Times New Roman" panose="02020603050405020304" pitchFamily="18" charset="0"/>
              </a:rPr>
              <a:t>  product as opposed to your competitor’s product.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61D48D6-A03C-4DFB-9052-A3880E730104}"/>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Completing a Competitive Analysis Grid</a:t>
            </a:r>
          </a:p>
        </p:txBody>
      </p:sp>
      <p:sp>
        <p:nvSpPr>
          <p:cNvPr id="45059" name="Rectangle 3">
            <a:extLst>
              <a:ext uri="{FF2B5EF4-FFF2-40B4-BE49-F238E27FC236}">
                <a16:creationId xmlns:a16="http://schemas.microsoft.com/office/drawing/2014/main" id="{05988644-B227-422E-B366-B369646A26A0}"/>
              </a:ext>
            </a:extLst>
          </p:cNvPr>
          <p:cNvSpPr>
            <a:spLocks noGrp="1" noChangeArrowheads="1"/>
          </p:cNvSpPr>
          <p:nvPr>
            <p:ph idx="1"/>
          </p:nvPr>
        </p:nvSpPr>
        <p:spPr/>
        <p:txBody>
          <a:bodyPr/>
          <a:lstStyle/>
          <a:p>
            <a:pPr eaLnBrk="1" hangingPunct="1"/>
            <a:r>
              <a:rPr lang="en-US" altLang="en-US" sz="4000" b="1">
                <a:latin typeface="Times New Roman" panose="02020603050405020304" pitchFamily="18" charset="0"/>
              </a:rPr>
              <a:t>Competitive Analysis Grid</a:t>
            </a:r>
          </a:p>
          <a:p>
            <a:pPr lvl="1" eaLnBrk="1" hangingPunct="1"/>
            <a:r>
              <a:rPr lang="en-US" altLang="en-US" sz="3600">
                <a:latin typeface="Times New Roman" panose="02020603050405020304" pitchFamily="18" charset="0"/>
              </a:rPr>
              <a:t>A tool for organizing the information a firm collects about its competitors.</a:t>
            </a:r>
          </a:p>
          <a:p>
            <a:pPr lvl="1" eaLnBrk="1" hangingPunct="1"/>
            <a:r>
              <a:rPr lang="en-US" altLang="en-US" sz="3600">
                <a:latin typeface="Times New Roman" panose="02020603050405020304" pitchFamily="18" charset="0"/>
              </a:rPr>
              <a:t>A competitive analysis grid can help a firm see how it stacks up against its competitors, provide ideas for markets to pursue, and identify its primary sources of competitive advantage. </a:t>
            </a:r>
          </a:p>
        </p:txBody>
      </p:sp>
      <p:sp>
        <p:nvSpPr>
          <p:cNvPr id="45061" name="Footer Placeholder 5">
            <a:extLst>
              <a:ext uri="{FF2B5EF4-FFF2-40B4-BE49-F238E27FC236}">
                <a16:creationId xmlns:a16="http://schemas.microsoft.com/office/drawing/2014/main" id="{5976AAD4-95D6-4279-A650-EBE1A035D71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5062" name="Slide Number Placeholder 7">
            <a:extLst>
              <a:ext uri="{FF2B5EF4-FFF2-40B4-BE49-F238E27FC236}">
                <a16:creationId xmlns:a16="http://schemas.microsoft.com/office/drawing/2014/main" id="{3DBF4FC7-CEC1-4430-AB2B-E9618EE2A5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765AD9D7-04AD-4A22-88C3-D29E40B01506}" type="slidenum">
              <a:rPr lang="en-US" altLang="en-US" sz="1400"/>
              <a:pPr>
                <a:spcBef>
                  <a:spcPct val="0"/>
                </a:spcBef>
                <a:buFontTx/>
                <a:buNone/>
              </a:pPr>
              <a:t>38</a:t>
            </a:fld>
            <a:endParaRPr lang="en-US"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88B3D56-46AC-4B5F-8334-F478D443F512}"/>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Competitive Analysis Grid for Element Bars</a:t>
            </a:r>
          </a:p>
        </p:txBody>
      </p:sp>
      <p:pic>
        <p:nvPicPr>
          <p:cNvPr id="46084" name="Picture 1">
            <a:extLst>
              <a:ext uri="{FF2B5EF4-FFF2-40B4-BE49-F238E27FC236}">
                <a16:creationId xmlns:a16="http://schemas.microsoft.com/office/drawing/2014/main" id="{E34F0239-7543-4C8D-ABC9-5BB8600090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53988"/>
            <a:ext cx="9220200"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DC0D5BA-5137-4021-8FDB-A20B690BF61E}"/>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Why is Industry Analysis Important?</a:t>
            </a:r>
          </a:p>
        </p:txBody>
      </p:sp>
      <p:sp>
        <p:nvSpPr>
          <p:cNvPr id="7177" name="Slide Number Placeholder 9">
            <a:extLst>
              <a:ext uri="{FF2B5EF4-FFF2-40B4-BE49-F238E27FC236}">
                <a16:creationId xmlns:a16="http://schemas.microsoft.com/office/drawing/2014/main" id="{8BA57110-D2E0-4621-AA20-AE8C289AA6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3D4EA471-6033-4742-AE6C-11D8568267E6}" type="slidenum">
              <a:rPr lang="en-US" altLang="en-US" sz="1400"/>
              <a:pPr>
                <a:spcBef>
                  <a:spcPct val="0"/>
                </a:spcBef>
                <a:buFontTx/>
                <a:buNone/>
              </a:pPr>
              <a:t>4</a:t>
            </a:fld>
            <a:endParaRPr lang="en-US" altLang="en-US" sz="1400"/>
          </a:p>
        </p:txBody>
      </p:sp>
      <p:sp>
        <p:nvSpPr>
          <p:cNvPr id="7172" name="Text Box 4">
            <a:extLst>
              <a:ext uri="{FF2B5EF4-FFF2-40B4-BE49-F238E27FC236}">
                <a16:creationId xmlns:a16="http://schemas.microsoft.com/office/drawing/2014/main" id="{9643DDC0-76A7-4780-A6A3-323BB4CC0C73}"/>
              </a:ext>
            </a:extLst>
          </p:cNvPr>
          <p:cNvSpPr txBox="1">
            <a:spLocks noChangeArrowheads="1"/>
          </p:cNvSpPr>
          <p:nvPr/>
        </p:nvSpPr>
        <p:spPr bwMode="auto">
          <a:xfrm>
            <a:off x="1752600" y="3103564"/>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a:latin typeface="Times New Roman" panose="02020603050405020304" pitchFamily="18" charset="0"/>
              </a:rPr>
              <a:t>Industry Analysis</a:t>
            </a:r>
          </a:p>
        </p:txBody>
      </p:sp>
      <p:sp>
        <p:nvSpPr>
          <p:cNvPr id="7173" name="Rectangle 5">
            <a:extLst>
              <a:ext uri="{FF2B5EF4-FFF2-40B4-BE49-F238E27FC236}">
                <a16:creationId xmlns:a16="http://schemas.microsoft.com/office/drawing/2014/main" id="{83D88D97-5683-4B3A-AEF8-4BCA37E84E85}"/>
              </a:ext>
            </a:extLst>
          </p:cNvPr>
          <p:cNvSpPr>
            <a:spLocks noChangeArrowheads="1"/>
          </p:cNvSpPr>
          <p:nvPr/>
        </p:nvSpPr>
        <p:spPr bwMode="auto">
          <a:xfrm>
            <a:off x="5486400" y="1546225"/>
            <a:ext cx="4800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7174" name="TextBox 11">
            <a:extLst>
              <a:ext uri="{FF2B5EF4-FFF2-40B4-BE49-F238E27FC236}">
                <a16:creationId xmlns:a16="http://schemas.microsoft.com/office/drawing/2014/main" id="{0FD5485E-D253-4C2F-915C-7DA34E624830}"/>
              </a:ext>
            </a:extLst>
          </p:cNvPr>
          <p:cNvSpPr txBox="1">
            <a:spLocks noChangeArrowheads="1"/>
          </p:cNvSpPr>
          <p:nvPr/>
        </p:nvSpPr>
        <p:spPr bwMode="auto">
          <a:xfrm>
            <a:off x="5562600" y="1546226"/>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a:latin typeface="Times New Roman" panose="02020603050405020304" pitchFamily="18" charset="0"/>
              </a:rPr>
              <a:t>Importance</a:t>
            </a:r>
          </a:p>
        </p:txBody>
      </p:sp>
      <p:sp>
        <p:nvSpPr>
          <p:cNvPr id="7175" name="TextBox 12">
            <a:extLst>
              <a:ext uri="{FF2B5EF4-FFF2-40B4-BE49-F238E27FC236}">
                <a16:creationId xmlns:a16="http://schemas.microsoft.com/office/drawing/2014/main" id="{1BD25390-927C-4BF5-8DA6-C90573089166}"/>
              </a:ext>
            </a:extLst>
          </p:cNvPr>
          <p:cNvSpPr txBox="1">
            <a:spLocks noChangeArrowheads="1"/>
          </p:cNvSpPr>
          <p:nvPr/>
        </p:nvSpPr>
        <p:spPr bwMode="auto">
          <a:xfrm>
            <a:off x="5562600" y="2003425"/>
            <a:ext cx="47244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200"/>
              </a:lnSpc>
              <a:spcBef>
                <a:spcPct val="0"/>
              </a:spcBef>
            </a:pPr>
            <a:r>
              <a:rPr lang="en-US" altLang="en-US" sz="2400">
                <a:latin typeface="Times New Roman" panose="02020603050405020304" pitchFamily="18" charset="0"/>
              </a:rPr>
              <a:t> Once it is determined that a new</a:t>
            </a:r>
          </a:p>
          <a:p>
            <a:pPr>
              <a:lnSpc>
                <a:spcPts val="3200"/>
              </a:lnSpc>
              <a:spcBef>
                <a:spcPct val="0"/>
              </a:spcBef>
              <a:buNone/>
            </a:pPr>
            <a:r>
              <a:rPr lang="en-US" altLang="en-US" sz="2400">
                <a:latin typeface="Times New Roman" panose="02020603050405020304" pitchFamily="18" charset="0"/>
              </a:rPr>
              <a:t>   venture is feasible in regard to the</a:t>
            </a:r>
          </a:p>
          <a:p>
            <a:pPr>
              <a:lnSpc>
                <a:spcPts val="3200"/>
              </a:lnSpc>
              <a:spcBef>
                <a:spcPct val="0"/>
              </a:spcBef>
              <a:buNone/>
            </a:pPr>
            <a:r>
              <a:rPr lang="en-US" altLang="en-US" sz="2400">
                <a:latin typeface="Times New Roman" panose="02020603050405020304" pitchFamily="18" charset="0"/>
              </a:rPr>
              <a:t>   industry and market in which it </a:t>
            </a:r>
          </a:p>
          <a:p>
            <a:pPr>
              <a:lnSpc>
                <a:spcPts val="3200"/>
              </a:lnSpc>
              <a:spcBef>
                <a:spcPct val="0"/>
              </a:spcBef>
              <a:buNone/>
            </a:pPr>
            <a:r>
              <a:rPr lang="en-US" altLang="en-US" sz="2400">
                <a:latin typeface="Times New Roman" panose="02020603050405020304" pitchFamily="18" charset="0"/>
              </a:rPr>
              <a:t>   will compete, a more in-depth </a:t>
            </a:r>
          </a:p>
          <a:p>
            <a:pPr>
              <a:lnSpc>
                <a:spcPts val="3200"/>
              </a:lnSpc>
              <a:spcBef>
                <a:spcPct val="0"/>
              </a:spcBef>
              <a:buNone/>
            </a:pPr>
            <a:r>
              <a:rPr lang="en-US" altLang="en-US" sz="2400">
                <a:latin typeface="Times New Roman" panose="02020603050405020304" pitchFamily="18" charset="0"/>
              </a:rPr>
              <a:t>   analysis is needed to learn the ins</a:t>
            </a:r>
          </a:p>
          <a:p>
            <a:pPr>
              <a:lnSpc>
                <a:spcPts val="3200"/>
              </a:lnSpc>
              <a:spcBef>
                <a:spcPct val="0"/>
              </a:spcBef>
              <a:buNone/>
            </a:pPr>
            <a:r>
              <a:rPr lang="en-US" altLang="en-US" sz="2400">
                <a:latin typeface="Times New Roman" panose="02020603050405020304" pitchFamily="18" charset="0"/>
              </a:rPr>
              <a:t>   and outs of the industry.</a:t>
            </a:r>
          </a:p>
          <a:p>
            <a:pPr>
              <a:lnSpc>
                <a:spcPts val="3200"/>
              </a:lnSpc>
              <a:spcBef>
                <a:spcPct val="0"/>
              </a:spcBef>
            </a:pPr>
            <a:r>
              <a:rPr lang="en-US" altLang="en-US" sz="2400">
                <a:latin typeface="Times New Roman" panose="02020603050405020304" pitchFamily="18" charset="0"/>
              </a:rPr>
              <a:t> The analysis helps a firm determine </a:t>
            </a:r>
          </a:p>
          <a:p>
            <a:pPr>
              <a:lnSpc>
                <a:spcPts val="3200"/>
              </a:lnSpc>
              <a:spcBef>
                <a:spcPct val="0"/>
              </a:spcBef>
              <a:buNone/>
            </a:pPr>
            <a:r>
              <a:rPr lang="en-US" altLang="en-US" sz="2400">
                <a:latin typeface="Times New Roman" panose="02020603050405020304" pitchFamily="18" charset="0"/>
              </a:rPr>
              <a:t>   if the target market it identified </a:t>
            </a:r>
          </a:p>
          <a:p>
            <a:pPr>
              <a:lnSpc>
                <a:spcPts val="3200"/>
              </a:lnSpc>
              <a:spcBef>
                <a:spcPct val="0"/>
              </a:spcBef>
              <a:buNone/>
            </a:pPr>
            <a:r>
              <a:rPr lang="en-US" altLang="en-US" sz="2400">
                <a:latin typeface="Times New Roman" panose="02020603050405020304" pitchFamily="18" charset="0"/>
              </a:rPr>
              <a:t>   during feasibility analysis is </a:t>
            </a:r>
          </a:p>
          <a:p>
            <a:pPr>
              <a:lnSpc>
                <a:spcPts val="3200"/>
              </a:lnSpc>
              <a:spcBef>
                <a:spcPct val="0"/>
              </a:spcBef>
              <a:buNone/>
            </a:pPr>
            <a:r>
              <a:rPr lang="en-US" altLang="en-US" sz="2400">
                <a:latin typeface="Times New Roman" panose="02020603050405020304" pitchFamily="18" charset="0"/>
              </a:rPr>
              <a:t>   favorable for a new firm.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a:extLst>
              <a:ext uri="{FF2B5EF4-FFF2-40B4-BE49-F238E27FC236}">
                <a16:creationId xmlns:a16="http://schemas.microsoft.com/office/drawing/2014/main" id="{9932957B-ADC3-45FC-9278-BACD438F5D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5-</a:t>
            </a:r>
            <a:fld id="{CF83434C-EEB6-410E-A985-0C393BAEC986}" type="slidenum">
              <a:rPr lang="en-US" altLang="en-US" sz="1400">
                <a:latin typeface="Arial" panose="020B0604020202020204" pitchFamily="34" charset="0"/>
              </a:rPr>
              <a:pPr/>
              <a:t>40</a:t>
            </a:fld>
            <a:endParaRPr lang="en-US" altLang="en-US" sz="1400">
              <a:latin typeface="Arial" panose="020B0604020202020204" pitchFamily="34" charset="0"/>
            </a:endParaRPr>
          </a:p>
        </p:txBody>
      </p:sp>
      <p:pic>
        <p:nvPicPr>
          <p:cNvPr id="47107" name="Picture 4">
            <a:extLst>
              <a:ext uri="{FF2B5EF4-FFF2-40B4-BE49-F238E27FC236}">
                <a16:creationId xmlns:a16="http://schemas.microsoft.com/office/drawing/2014/main" id="{59C51156-B173-4DA4-B222-DE3D070CE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40441"/>
            <a:ext cx="10260106" cy="5177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2">
            <a:extLst>
              <a:ext uri="{FF2B5EF4-FFF2-40B4-BE49-F238E27FC236}">
                <a16:creationId xmlns:a16="http://schemas.microsoft.com/office/drawing/2014/main" id="{9167A34A-D72D-47D8-93C7-D90D6C9E1C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5-</a:t>
            </a:r>
            <a:fld id="{BF4911F1-E9E2-43CD-AB20-4FBF0F7A577D}" type="slidenum">
              <a:rPr lang="en-US" altLang="en-US" sz="1400">
                <a:latin typeface="Arial" panose="020B0604020202020204" pitchFamily="34" charset="0"/>
              </a:rPr>
              <a:pPr/>
              <a:t>41</a:t>
            </a:fld>
            <a:endParaRPr lang="en-US" altLang="en-US" sz="1400">
              <a:latin typeface="Arial" panose="020B0604020202020204" pitchFamily="34" charset="0"/>
            </a:endParaRPr>
          </a:p>
        </p:txBody>
      </p:sp>
      <p:pic>
        <p:nvPicPr>
          <p:cNvPr id="48131" name="Picture 4">
            <a:extLst>
              <a:ext uri="{FF2B5EF4-FFF2-40B4-BE49-F238E27FC236}">
                <a16:creationId xmlns:a16="http://schemas.microsoft.com/office/drawing/2014/main" id="{AE44A288-FD00-482E-B6C5-3D9B73EDA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3350"/>
            <a:ext cx="8991600"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9E42EA8-0F15-4A18-BAF2-86535D4C6692}"/>
              </a:ext>
            </a:extLst>
          </p:cNvPr>
          <p:cNvSpPr>
            <a:spLocks noGrp="1" noChangeArrowheads="1"/>
          </p:cNvSpPr>
          <p:nvPr>
            <p:ph type="title"/>
          </p:nvPr>
        </p:nvSpPr>
        <p:spPr>
          <a:xfrm>
            <a:off x="838200" y="608924"/>
            <a:ext cx="10515600" cy="838877"/>
          </a:xfrm>
        </p:spPr>
        <p:txBody>
          <a:bodyPr/>
          <a:lstStyle/>
          <a:p>
            <a:pPr eaLnBrk="1" hangingPunct="1"/>
            <a:r>
              <a:rPr lang="en-US" altLang="en-US" sz="3600" dirty="0">
                <a:latin typeface="Times New Roman" panose="02020603050405020304" pitchFamily="18" charset="0"/>
              </a:rPr>
              <a:t>Three Key Questions</a:t>
            </a:r>
          </a:p>
        </p:txBody>
      </p:sp>
      <p:sp>
        <p:nvSpPr>
          <p:cNvPr id="8207" name="Slide Number Placeholder 16">
            <a:extLst>
              <a:ext uri="{FF2B5EF4-FFF2-40B4-BE49-F238E27FC236}">
                <a16:creationId xmlns:a16="http://schemas.microsoft.com/office/drawing/2014/main" id="{07C81734-4E29-4E04-AF3B-9EA00683AE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DD24F2DB-5AEE-4849-85F0-73B415299798}" type="slidenum">
              <a:rPr lang="en-US" altLang="en-US" sz="1400"/>
              <a:pPr>
                <a:spcBef>
                  <a:spcPct val="0"/>
                </a:spcBef>
                <a:buFontTx/>
                <a:buNone/>
              </a:pPr>
              <a:t>5</a:t>
            </a:fld>
            <a:endParaRPr lang="en-US" altLang="en-US" sz="1400"/>
          </a:p>
        </p:txBody>
      </p:sp>
      <p:sp>
        <p:nvSpPr>
          <p:cNvPr id="8196" name="Text Box 6">
            <a:extLst>
              <a:ext uri="{FF2B5EF4-FFF2-40B4-BE49-F238E27FC236}">
                <a16:creationId xmlns:a16="http://schemas.microsoft.com/office/drawing/2014/main" id="{8B8C8BF3-E675-42C7-BDCF-5A7DDB7F6D98}"/>
              </a:ext>
            </a:extLst>
          </p:cNvPr>
          <p:cNvSpPr txBox="1">
            <a:spLocks noChangeArrowheads="1"/>
          </p:cNvSpPr>
          <p:nvPr/>
        </p:nvSpPr>
        <p:spPr bwMode="auto">
          <a:xfrm>
            <a:off x="2209800" y="1447801"/>
            <a:ext cx="762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dirty="0">
                <a:latin typeface="Times New Roman" panose="02020603050405020304" pitchFamily="18" charset="0"/>
              </a:rPr>
              <a:t>When studying an industry, an entrepreneur must answer three questions before pursuing the idea of starting a firm.</a:t>
            </a:r>
          </a:p>
        </p:txBody>
      </p:sp>
      <p:sp>
        <p:nvSpPr>
          <p:cNvPr id="8197" name="Rectangle 10">
            <a:extLst>
              <a:ext uri="{FF2B5EF4-FFF2-40B4-BE49-F238E27FC236}">
                <a16:creationId xmlns:a16="http://schemas.microsoft.com/office/drawing/2014/main" id="{702A0A35-3322-4A3E-B21A-229074ADFC1F}"/>
              </a:ext>
            </a:extLst>
          </p:cNvPr>
          <p:cNvSpPr>
            <a:spLocks noChangeArrowheads="1"/>
          </p:cNvSpPr>
          <p:nvPr/>
        </p:nvSpPr>
        <p:spPr bwMode="auto">
          <a:xfrm>
            <a:off x="1752600" y="2743200"/>
            <a:ext cx="2438400" cy="2743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Is the industry</a:t>
            </a:r>
          </a:p>
          <a:p>
            <a:pPr algn="ctr" eaLnBrk="1" hangingPunct="1">
              <a:spcBef>
                <a:spcPct val="0"/>
              </a:spcBef>
              <a:buFontTx/>
              <a:buNone/>
            </a:pPr>
            <a:r>
              <a:rPr lang="en-US" altLang="en-US" sz="2000">
                <a:latin typeface="Times New Roman" panose="02020603050405020304" pitchFamily="18" charset="0"/>
              </a:rPr>
              <a:t>accessible—in other</a:t>
            </a:r>
          </a:p>
          <a:p>
            <a:pPr algn="ctr" eaLnBrk="1" hangingPunct="1">
              <a:spcBef>
                <a:spcPct val="0"/>
              </a:spcBef>
              <a:buFontTx/>
              <a:buNone/>
            </a:pPr>
            <a:r>
              <a:rPr lang="en-US" altLang="en-US" sz="2000">
                <a:latin typeface="Times New Roman" panose="02020603050405020304" pitchFamily="18" charset="0"/>
              </a:rPr>
              <a:t>words, is it a realistic</a:t>
            </a:r>
          </a:p>
          <a:p>
            <a:pPr algn="ctr" eaLnBrk="1" hangingPunct="1">
              <a:spcBef>
                <a:spcPct val="0"/>
              </a:spcBef>
              <a:buFontTx/>
              <a:buNone/>
            </a:pPr>
            <a:r>
              <a:rPr lang="en-US" altLang="en-US" sz="2000">
                <a:latin typeface="Times New Roman" panose="02020603050405020304" pitchFamily="18" charset="0"/>
              </a:rPr>
              <a:t>place for a new </a:t>
            </a:r>
          </a:p>
          <a:p>
            <a:pPr algn="ctr" eaLnBrk="1" hangingPunct="1">
              <a:spcBef>
                <a:spcPct val="0"/>
              </a:spcBef>
              <a:buFontTx/>
              <a:buNone/>
            </a:pPr>
            <a:r>
              <a:rPr lang="en-US" altLang="en-US" sz="2000">
                <a:latin typeface="Times New Roman" panose="02020603050405020304" pitchFamily="18" charset="0"/>
              </a:rPr>
              <a:t>venture to enter?</a:t>
            </a:r>
          </a:p>
        </p:txBody>
      </p:sp>
      <p:sp>
        <p:nvSpPr>
          <p:cNvPr id="8198" name="Rectangle 11">
            <a:extLst>
              <a:ext uri="{FF2B5EF4-FFF2-40B4-BE49-F238E27FC236}">
                <a16:creationId xmlns:a16="http://schemas.microsoft.com/office/drawing/2014/main" id="{B7DE9985-8D3D-44EF-90A9-00440C231D98}"/>
              </a:ext>
            </a:extLst>
          </p:cNvPr>
          <p:cNvSpPr>
            <a:spLocks noChangeArrowheads="1"/>
          </p:cNvSpPr>
          <p:nvPr/>
        </p:nvSpPr>
        <p:spPr bwMode="auto">
          <a:xfrm>
            <a:off x="7848600" y="2743200"/>
            <a:ext cx="2438400" cy="2743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Are there positions in </a:t>
            </a:r>
          </a:p>
          <a:p>
            <a:pPr algn="ctr" eaLnBrk="1" hangingPunct="1">
              <a:spcBef>
                <a:spcPct val="0"/>
              </a:spcBef>
              <a:buFontTx/>
              <a:buNone/>
            </a:pPr>
            <a:r>
              <a:rPr lang="en-US" altLang="en-US" sz="2000">
                <a:latin typeface="Times New Roman" panose="02020603050405020304" pitchFamily="18" charset="0"/>
              </a:rPr>
              <a:t>the industry that avoid</a:t>
            </a:r>
          </a:p>
          <a:p>
            <a:pPr algn="ctr" eaLnBrk="1" hangingPunct="1">
              <a:spcBef>
                <a:spcPct val="0"/>
              </a:spcBef>
              <a:buFontTx/>
              <a:buNone/>
            </a:pPr>
            <a:r>
              <a:rPr lang="en-US" altLang="en-US" sz="2000">
                <a:latin typeface="Times New Roman" panose="02020603050405020304" pitchFamily="18" charset="0"/>
              </a:rPr>
              <a:t>some of the negative</a:t>
            </a:r>
          </a:p>
          <a:p>
            <a:pPr algn="ctr" eaLnBrk="1" hangingPunct="1">
              <a:spcBef>
                <a:spcPct val="0"/>
              </a:spcBef>
              <a:buFontTx/>
              <a:buNone/>
            </a:pPr>
            <a:r>
              <a:rPr lang="en-US" altLang="en-US" sz="2000">
                <a:latin typeface="Times New Roman" panose="02020603050405020304" pitchFamily="18" charset="0"/>
              </a:rPr>
              <a:t>attributes of the </a:t>
            </a:r>
          </a:p>
          <a:p>
            <a:pPr algn="ctr" eaLnBrk="1" hangingPunct="1">
              <a:spcBef>
                <a:spcPct val="0"/>
              </a:spcBef>
              <a:buFontTx/>
              <a:buNone/>
            </a:pPr>
            <a:r>
              <a:rPr lang="en-US" altLang="en-US" sz="2000">
                <a:latin typeface="Times New Roman" panose="02020603050405020304" pitchFamily="18" charset="0"/>
              </a:rPr>
              <a:t>industry as a whole?</a:t>
            </a:r>
          </a:p>
        </p:txBody>
      </p:sp>
      <p:sp>
        <p:nvSpPr>
          <p:cNvPr id="8199" name="Rectangle 12">
            <a:extLst>
              <a:ext uri="{FF2B5EF4-FFF2-40B4-BE49-F238E27FC236}">
                <a16:creationId xmlns:a16="http://schemas.microsoft.com/office/drawing/2014/main" id="{10EB5228-67C2-4C3A-B2EC-403752DB355D}"/>
              </a:ext>
            </a:extLst>
          </p:cNvPr>
          <p:cNvSpPr>
            <a:spLocks noChangeArrowheads="1"/>
          </p:cNvSpPr>
          <p:nvPr/>
        </p:nvSpPr>
        <p:spPr bwMode="auto">
          <a:xfrm>
            <a:off x="4800600" y="2743200"/>
            <a:ext cx="2438400" cy="2743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000">
                <a:latin typeface="Times New Roman" panose="02020603050405020304" pitchFamily="18" charset="0"/>
              </a:rPr>
              <a:t>Does the industry</a:t>
            </a:r>
          </a:p>
          <a:p>
            <a:pPr algn="ctr" eaLnBrk="1" hangingPunct="1">
              <a:spcBef>
                <a:spcPct val="0"/>
              </a:spcBef>
              <a:buFontTx/>
              <a:buNone/>
            </a:pPr>
            <a:r>
              <a:rPr lang="en-US" altLang="en-US" sz="2000">
                <a:latin typeface="Times New Roman" panose="02020603050405020304" pitchFamily="18" charset="0"/>
              </a:rPr>
              <a:t>contain markets that</a:t>
            </a:r>
          </a:p>
          <a:p>
            <a:pPr algn="ctr" eaLnBrk="1" hangingPunct="1">
              <a:spcBef>
                <a:spcPct val="0"/>
              </a:spcBef>
              <a:buFontTx/>
              <a:buNone/>
            </a:pPr>
            <a:r>
              <a:rPr lang="en-US" altLang="en-US" sz="2000">
                <a:latin typeface="Times New Roman" panose="02020603050405020304" pitchFamily="18" charset="0"/>
              </a:rPr>
              <a:t>are ripe for innovation</a:t>
            </a:r>
          </a:p>
          <a:p>
            <a:pPr algn="ctr" eaLnBrk="1" hangingPunct="1">
              <a:spcBef>
                <a:spcPct val="0"/>
              </a:spcBef>
              <a:buFontTx/>
              <a:buNone/>
            </a:pPr>
            <a:r>
              <a:rPr lang="en-US" altLang="en-US" sz="2000">
                <a:latin typeface="Times New Roman" panose="02020603050405020304" pitchFamily="18" charset="0"/>
              </a:rPr>
              <a:t>or are underserved?</a:t>
            </a:r>
          </a:p>
        </p:txBody>
      </p:sp>
      <p:sp>
        <p:nvSpPr>
          <p:cNvPr id="8200" name="Line 14">
            <a:extLst>
              <a:ext uri="{FF2B5EF4-FFF2-40B4-BE49-F238E27FC236}">
                <a16:creationId xmlns:a16="http://schemas.microsoft.com/office/drawing/2014/main" id="{ACBD4773-3344-4671-B3F6-541B22E6A64C}"/>
              </a:ext>
            </a:extLst>
          </p:cNvPr>
          <p:cNvSpPr>
            <a:spLocks noChangeShapeType="1"/>
          </p:cNvSpPr>
          <p:nvPr/>
        </p:nvSpPr>
        <p:spPr bwMode="auto">
          <a:xfrm>
            <a:off x="1752600" y="3200400"/>
            <a:ext cx="243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8201" name="Line 15">
            <a:extLst>
              <a:ext uri="{FF2B5EF4-FFF2-40B4-BE49-F238E27FC236}">
                <a16:creationId xmlns:a16="http://schemas.microsoft.com/office/drawing/2014/main" id="{F67EECB3-3122-44F2-BB6E-E3D62BDD543E}"/>
              </a:ext>
            </a:extLst>
          </p:cNvPr>
          <p:cNvSpPr>
            <a:spLocks noChangeShapeType="1"/>
          </p:cNvSpPr>
          <p:nvPr/>
        </p:nvSpPr>
        <p:spPr bwMode="auto">
          <a:xfrm>
            <a:off x="4800600" y="3200400"/>
            <a:ext cx="243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8202" name="Line 16">
            <a:extLst>
              <a:ext uri="{FF2B5EF4-FFF2-40B4-BE49-F238E27FC236}">
                <a16:creationId xmlns:a16="http://schemas.microsoft.com/office/drawing/2014/main" id="{C7FBAF63-B57A-4B59-93C8-82A3DC47FA5E}"/>
              </a:ext>
            </a:extLst>
          </p:cNvPr>
          <p:cNvSpPr>
            <a:spLocks noChangeShapeType="1"/>
          </p:cNvSpPr>
          <p:nvPr/>
        </p:nvSpPr>
        <p:spPr bwMode="auto">
          <a:xfrm>
            <a:off x="7848600" y="3200400"/>
            <a:ext cx="243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sp>
        <p:nvSpPr>
          <p:cNvPr id="8203" name="Text Box 17">
            <a:extLst>
              <a:ext uri="{FF2B5EF4-FFF2-40B4-BE49-F238E27FC236}">
                <a16:creationId xmlns:a16="http://schemas.microsoft.com/office/drawing/2014/main" id="{01F1BDA5-9956-47CF-A6BF-D76120C2BF8D}"/>
              </a:ext>
            </a:extLst>
          </p:cNvPr>
          <p:cNvSpPr txBox="1">
            <a:spLocks noChangeArrowheads="1"/>
          </p:cNvSpPr>
          <p:nvPr/>
        </p:nvSpPr>
        <p:spPr bwMode="auto">
          <a:xfrm>
            <a:off x="1828800" y="2743200"/>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Question 1</a:t>
            </a:r>
          </a:p>
        </p:txBody>
      </p:sp>
      <p:sp>
        <p:nvSpPr>
          <p:cNvPr id="8204" name="Text Box 18">
            <a:extLst>
              <a:ext uri="{FF2B5EF4-FFF2-40B4-BE49-F238E27FC236}">
                <a16:creationId xmlns:a16="http://schemas.microsoft.com/office/drawing/2014/main" id="{1CA7ABCF-150E-4E38-9ED5-9684ACEAB50B}"/>
              </a:ext>
            </a:extLst>
          </p:cNvPr>
          <p:cNvSpPr txBox="1">
            <a:spLocks noChangeArrowheads="1"/>
          </p:cNvSpPr>
          <p:nvPr/>
        </p:nvSpPr>
        <p:spPr bwMode="auto">
          <a:xfrm>
            <a:off x="7848600" y="2743200"/>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Question 3</a:t>
            </a:r>
          </a:p>
        </p:txBody>
      </p:sp>
      <p:sp>
        <p:nvSpPr>
          <p:cNvPr id="8205" name="Text Box 19">
            <a:extLst>
              <a:ext uri="{FF2B5EF4-FFF2-40B4-BE49-F238E27FC236}">
                <a16:creationId xmlns:a16="http://schemas.microsoft.com/office/drawing/2014/main" id="{D20DA50C-660F-4691-9395-324F76C74370}"/>
              </a:ext>
            </a:extLst>
          </p:cNvPr>
          <p:cNvSpPr txBox="1">
            <a:spLocks noChangeArrowheads="1"/>
          </p:cNvSpPr>
          <p:nvPr/>
        </p:nvSpPr>
        <p:spPr bwMode="auto">
          <a:xfrm>
            <a:off x="4800600" y="2743200"/>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000">
                <a:latin typeface="Times New Roman" panose="02020603050405020304" pitchFamily="18" charset="0"/>
              </a:rPr>
              <a:t>Question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B47FE35-2AB3-4558-9FA9-262C5B2F2D99}"/>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The Five Competitive Forces Model</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12291" name="Rectangle 3">
            <a:extLst>
              <a:ext uri="{FF2B5EF4-FFF2-40B4-BE49-F238E27FC236}">
                <a16:creationId xmlns:a16="http://schemas.microsoft.com/office/drawing/2014/main" id="{0A66C5EF-B628-4254-A942-7AC58CD7E7F4}"/>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Explanation of the Five Forces Model</a:t>
            </a:r>
          </a:p>
          <a:p>
            <a:pPr lvl="1" eaLnBrk="1" hangingPunct="1"/>
            <a:r>
              <a:rPr lang="en-US" altLang="en-US" sz="3200">
                <a:latin typeface="Times New Roman" panose="02020603050405020304" pitchFamily="18" charset="0"/>
              </a:rPr>
              <a:t>The five competitive forces model is a framework for understanding the structure of an industry.</a:t>
            </a:r>
          </a:p>
          <a:p>
            <a:pPr lvl="1" eaLnBrk="1" hangingPunct="1"/>
            <a:r>
              <a:rPr lang="en-US" altLang="en-US" sz="3200">
                <a:latin typeface="Times New Roman" panose="02020603050405020304" pitchFamily="18" charset="0"/>
              </a:rPr>
              <a:t>The model is composed of the </a:t>
            </a:r>
            <a:r>
              <a:rPr lang="en-US" altLang="en-US" sz="3200" b="1">
                <a:latin typeface="Times New Roman" panose="02020603050405020304" pitchFamily="18" charset="0"/>
              </a:rPr>
              <a:t>forces</a:t>
            </a:r>
            <a:r>
              <a:rPr lang="en-US" altLang="en-US" sz="3200">
                <a:latin typeface="Times New Roman" panose="02020603050405020304" pitchFamily="18" charset="0"/>
              </a:rPr>
              <a:t> that determine industry profitability.</a:t>
            </a:r>
          </a:p>
          <a:p>
            <a:pPr lvl="1" eaLnBrk="1" hangingPunct="1"/>
            <a:r>
              <a:rPr lang="en-US" altLang="en-US" sz="3200">
                <a:latin typeface="Times New Roman" panose="02020603050405020304" pitchFamily="18" charset="0"/>
              </a:rPr>
              <a:t>They help determine the average rate of return for the firms in an industry.  </a:t>
            </a:r>
          </a:p>
        </p:txBody>
      </p:sp>
      <p:sp>
        <p:nvSpPr>
          <p:cNvPr id="12294" name="Slide Number Placeholder 7">
            <a:extLst>
              <a:ext uri="{FF2B5EF4-FFF2-40B4-BE49-F238E27FC236}">
                <a16:creationId xmlns:a16="http://schemas.microsoft.com/office/drawing/2014/main" id="{23E555E9-46E6-485A-97A5-2EB20D8198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CADAE458-501D-438F-AF36-7B84689DA70C}" type="slidenum">
              <a:rPr lang="en-US" altLang="en-US" sz="1400"/>
              <a:pPr>
                <a:spcBef>
                  <a:spcPct val="0"/>
                </a:spcBef>
                <a:buFontTx/>
                <a:buNone/>
              </a:pPr>
              <a:t>6</a:t>
            </a:fld>
            <a:endParaRPr lang="en-US" altLang="en-US" sz="1400"/>
          </a:p>
        </p:txBody>
      </p:sp>
      <p:sp>
        <p:nvSpPr>
          <p:cNvPr id="12292" name="Line 4">
            <a:extLst>
              <a:ext uri="{FF2B5EF4-FFF2-40B4-BE49-F238E27FC236}">
                <a16:creationId xmlns:a16="http://schemas.microsoft.com/office/drawing/2014/main" id="{370F284E-2D15-4B8D-908E-39DC48C8E2C7}"/>
              </a:ext>
            </a:extLst>
          </p:cNvPr>
          <p:cNvSpPr>
            <a:spLocks noChangeShapeType="1"/>
          </p:cNvSpPr>
          <p:nvPr/>
        </p:nvSpPr>
        <p:spPr bwMode="auto">
          <a:xfrm>
            <a:off x="1524000" y="14478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42C7D82-9857-48E6-AA12-0D6EA78ECDF5}"/>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The Five Competitive Forces Model</a:t>
            </a:r>
            <a:br>
              <a:rPr lang="en-US" altLang="en-US" sz="3600">
                <a:latin typeface="Times New Roman" panose="02020603050405020304" pitchFamily="18" charset="0"/>
              </a:rPr>
            </a:br>
            <a:r>
              <a:rPr lang="en-US" altLang="en-US" sz="2000">
                <a:latin typeface="Times New Roman" panose="02020603050405020304" pitchFamily="18" charset="0"/>
              </a:rPr>
              <a:t>2 of 3</a:t>
            </a:r>
            <a:endParaRPr lang="en-US" altLang="en-US" sz="3600">
              <a:latin typeface="Times New Roman" panose="02020603050405020304" pitchFamily="18" charset="0"/>
            </a:endParaRPr>
          </a:p>
        </p:txBody>
      </p:sp>
      <p:sp>
        <p:nvSpPr>
          <p:cNvPr id="13315" name="Rectangle 3">
            <a:extLst>
              <a:ext uri="{FF2B5EF4-FFF2-40B4-BE49-F238E27FC236}">
                <a16:creationId xmlns:a16="http://schemas.microsoft.com/office/drawing/2014/main" id="{862CE03D-D44C-45B9-9F34-18960EC570F1}"/>
              </a:ext>
            </a:extLst>
          </p:cNvPr>
          <p:cNvSpPr>
            <a:spLocks noGrp="1" noChangeArrowheads="1"/>
          </p:cNvSpPr>
          <p:nvPr>
            <p:ph idx="1"/>
          </p:nvPr>
        </p:nvSpPr>
        <p:spPr/>
        <p:txBody>
          <a:bodyPr/>
          <a:lstStyle/>
          <a:p>
            <a:pPr eaLnBrk="1" hangingPunct="1"/>
            <a:r>
              <a:rPr lang="en-US" altLang="en-US" b="1">
                <a:latin typeface="Times New Roman" panose="02020603050405020304" pitchFamily="18" charset="0"/>
              </a:rPr>
              <a:t>Explanation of the Five Forces Model (continued)</a:t>
            </a:r>
          </a:p>
          <a:p>
            <a:pPr lvl="1" eaLnBrk="1" hangingPunct="1"/>
            <a:r>
              <a:rPr lang="en-US" altLang="en-US" sz="3200">
                <a:latin typeface="Times New Roman" panose="02020603050405020304" pitchFamily="18" charset="0"/>
              </a:rPr>
              <a:t>Each of the five forces impacts the average rate of return for the firms in an industry by applying pressure on industry profitability.</a:t>
            </a:r>
          </a:p>
          <a:p>
            <a:pPr lvl="1" eaLnBrk="1" hangingPunct="1"/>
            <a:r>
              <a:rPr lang="en-US" altLang="en-US" sz="3200">
                <a:latin typeface="Times New Roman" panose="02020603050405020304" pitchFamily="18" charset="0"/>
              </a:rPr>
              <a:t>Well managed firms try to position themselves in a way that avoids or diminishes these forces—in an attempt to beat the average rate of return of the industry.</a:t>
            </a:r>
          </a:p>
        </p:txBody>
      </p:sp>
      <p:sp>
        <p:nvSpPr>
          <p:cNvPr id="13317" name="Footer Placeholder 5">
            <a:extLst>
              <a:ext uri="{FF2B5EF4-FFF2-40B4-BE49-F238E27FC236}">
                <a16:creationId xmlns:a16="http://schemas.microsoft.com/office/drawing/2014/main" id="{B8836F91-BB28-41C2-95EF-4C03EE18216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3318" name="Slide Number Placeholder 7">
            <a:extLst>
              <a:ext uri="{FF2B5EF4-FFF2-40B4-BE49-F238E27FC236}">
                <a16:creationId xmlns:a16="http://schemas.microsoft.com/office/drawing/2014/main" id="{5CCC77D9-AD37-4F2C-B5C1-C1FE66307E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0E601D81-7478-467A-96FA-7A6A85019A51}" type="slidenum">
              <a:rPr lang="en-US" altLang="en-US" sz="1400"/>
              <a:pPr>
                <a:spcBef>
                  <a:spcPct val="0"/>
                </a:spcBef>
                <a:buFontTx/>
                <a:buNone/>
              </a:pPr>
              <a:t>7</a:t>
            </a:fld>
            <a:endParaRPr lang="en-US" altLang="en-US" sz="1400"/>
          </a:p>
        </p:txBody>
      </p:sp>
      <p:sp>
        <p:nvSpPr>
          <p:cNvPr id="13316" name="Line 4">
            <a:extLst>
              <a:ext uri="{FF2B5EF4-FFF2-40B4-BE49-F238E27FC236}">
                <a16:creationId xmlns:a16="http://schemas.microsoft.com/office/drawing/2014/main" id="{E49F0A43-8E0D-4071-8355-1D65DB5A7C5A}"/>
              </a:ext>
            </a:extLst>
          </p:cNvPr>
          <p:cNvSpPr>
            <a:spLocks noChangeShapeType="1"/>
          </p:cNvSpPr>
          <p:nvPr/>
        </p:nvSpPr>
        <p:spPr bwMode="auto">
          <a:xfrm>
            <a:off x="1524000"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BCD3FF5-F6E6-4731-A277-E40F5793001A}"/>
              </a:ext>
            </a:extLst>
          </p:cNvPr>
          <p:cNvSpPr>
            <a:spLocks noGrp="1" noChangeArrowheads="1"/>
          </p:cNvSpPr>
          <p:nvPr>
            <p:ph type="title"/>
          </p:nvPr>
        </p:nvSpPr>
        <p:spPr/>
        <p:txBody>
          <a:bodyPr/>
          <a:lstStyle/>
          <a:p>
            <a:pPr eaLnBrk="1" hangingPunct="1"/>
            <a:r>
              <a:rPr lang="en-US" altLang="en-US" sz="3600">
                <a:latin typeface="Times New Roman" panose="02020603050405020304" pitchFamily="18" charset="0"/>
              </a:rPr>
              <a:t>The Five Competitive Forces Model</a:t>
            </a:r>
            <a:br>
              <a:rPr lang="en-US" altLang="en-US" sz="3600">
                <a:latin typeface="Times New Roman" panose="02020603050405020304" pitchFamily="18" charset="0"/>
              </a:rPr>
            </a:br>
            <a:r>
              <a:rPr lang="en-US" altLang="en-US" sz="2000">
                <a:latin typeface="Times New Roman" panose="02020603050405020304" pitchFamily="18" charset="0"/>
              </a:rPr>
              <a:t>3 of 3</a:t>
            </a:r>
            <a:endParaRPr lang="en-US" altLang="en-US" sz="3600">
              <a:latin typeface="Times New Roman" panose="02020603050405020304" pitchFamily="18" charset="0"/>
            </a:endParaRPr>
          </a:p>
        </p:txBody>
      </p:sp>
      <p:sp>
        <p:nvSpPr>
          <p:cNvPr id="14340" name="Footer Placeholder 5">
            <a:extLst>
              <a:ext uri="{FF2B5EF4-FFF2-40B4-BE49-F238E27FC236}">
                <a16:creationId xmlns:a16="http://schemas.microsoft.com/office/drawing/2014/main" id="{16EFB929-0E07-4B9B-8150-A0EF5FB62E6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4341" name="Slide Number Placeholder 6">
            <a:extLst>
              <a:ext uri="{FF2B5EF4-FFF2-40B4-BE49-F238E27FC236}">
                <a16:creationId xmlns:a16="http://schemas.microsoft.com/office/drawing/2014/main" id="{4800C585-28FA-4849-91AF-8173DD63AF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725FB46C-9E27-4EE4-B2A5-8990C42E545B}" type="slidenum">
              <a:rPr lang="en-US" altLang="en-US" sz="1400"/>
              <a:pPr>
                <a:spcBef>
                  <a:spcPct val="0"/>
                </a:spcBef>
                <a:buFontTx/>
                <a:buNone/>
              </a:pPr>
              <a:t>8</a:t>
            </a:fld>
            <a:endParaRPr lang="en-US" altLang="en-US" sz="1400"/>
          </a:p>
        </p:txBody>
      </p:sp>
      <p:sp>
        <p:nvSpPr>
          <p:cNvPr id="14339" name="Line 4">
            <a:extLst>
              <a:ext uri="{FF2B5EF4-FFF2-40B4-BE49-F238E27FC236}">
                <a16:creationId xmlns:a16="http://schemas.microsoft.com/office/drawing/2014/main" id="{27A67055-B2CE-42EE-A59C-BA52F599374F}"/>
              </a:ext>
            </a:extLst>
          </p:cNvPr>
          <p:cNvSpPr>
            <a:spLocks noChangeShapeType="1"/>
          </p:cNvSpPr>
          <p:nvPr/>
        </p:nvSpPr>
        <p:spPr bwMode="auto">
          <a:xfrm>
            <a:off x="1524000" y="1600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pic>
        <p:nvPicPr>
          <p:cNvPr id="14342" name="Picture 1">
            <a:extLst>
              <a:ext uri="{FF2B5EF4-FFF2-40B4-BE49-F238E27FC236}">
                <a16:creationId xmlns:a16="http://schemas.microsoft.com/office/drawing/2014/main" id="{D31C3190-903E-474A-8ABB-620D2BC485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8991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0488989-7588-4111-9BBF-24C524A5C95B}"/>
              </a:ext>
            </a:extLst>
          </p:cNvPr>
          <p:cNvSpPr>
            <a:spLocks noGrp="1" noChangeArrowheads="1"/>
          </p:cNvSpPr>
          <p:nvPr>
            <p:ph type="title"/>
          </p:nvPr>
        </p:nvSpPr>
        <p:spPr/>
        <p:txBody>
          <a:bodyPr/>
          <a:lstStyle/>
          <a:p>
            <a:pPr eaLnBrk="1" hangingPunct="1"/>
            <a:r>
              <a:rPr lang="en-US" altLang="en-US" sz="4800">
                <a:latin typeface="Times New Roman" panose="02020603050405020304" pitchFamily="18" charset="0"/>
              </a:rPr>
              <a:t>Threat of Substitutes</a:t>
            </a:r>
            <a:br>
              <a:rPr lang="en-US" altLang="en-US" sz="3600">
                <a:latin typeface="Times New Roman" panose="02020603050405020304" pitchFamily="18" charset="0"/>
              </a:rPr>
            </a:br>
            <a:r>
              <a:rPr lang="en-US" altLang="en-US" sz="2000">
                <a:latin typeface="Times New Roman" panose="02020603050405020304" pitchFamily="18" charset="0"/>
              </a:rPr>
              <a:t>1 of 3</a:t>
            </a:r>
            <a:endParaRPr lang="en-US" altLang="en-US" sz="3600">
              <a:latin typeface="Times New Roman" panose="02020603050405020304" pitchFamily="18" charset="0"/>
            </a:endParaRPr>
          </a:p>
        </p:txBody>
      </p:sp>
      <p:sp>
        <p:nvSpPr>
          <p:cNvPr id="15363" name="Rectangle 3">
            <a:extLst>
              <a:ext uri="{FF2B5EF4-FFF2-40B4-BE49-F238E27FC236}">
                <a16:creationId xmlns:a16="http://schemas.microsoft.com/office/drawing/2014/main" id="{8F2CBDED-27D2-46D2-B1E3-F81DF2A0A14B}"/>
              </a:ext>
            </a:extLst>
          </p:cNvPr>
          <p:cNvSpPr>
            <a:spLocks noGrp="1" noChangeArrowheads="1"/>
          </p:cNvSpPr>
          <p:nvPr>
            <p:ph idx="1"/>
          </p:nvPr>
        </p:nvSpPr>
        <p:spPr/>
        <p:txBody>
          <a:bodyPr/>
          <a:lstStyle/>
          <a:p>
            <a:pPr eaLnBrk="1" hangingPunct="1"/>
            <a:r>
              <a:rPr lang="en-US" altLang="en-US" sz="3600" b="1">
                <a:latin typeface="Times New Roman" panose="02020603050405020304" pitchFamily="18" charset="0"/>
              </a:rPr>
              <a:t>Threat of Substitutes</a:t>
            </a:r>
          </a:p>
          <a:p>
            <a:pPr lvl="1" eaLnBrk="1" hangingPunct="1"/>
            <a:r>
              <a:rPr lang="en-US" altLang="en-US">
                <a:latin typeface="Times New Roman" panose="02020603050405020304" pitchFamily="18" charset="0"/>
              </a:rPr>
              <a:t>The price that consumers are willing to pay for a product depends in part on the availability of substitute products.</a:t>
            </a:r>
          </a:p>
          <a:p>
            <a:pPr lvl="1" eaLnBrk="1" hangingPunct="1"/>
            <a:r>
              <a:rPr lang="en-US" altLang="en-US">
                <a:latin typeface="Times New Roman" panose="02020603050405020304" pitchFamily="18" charset="0"/>
              </a:rPr>
              <a:t>For example, there are few, if any, substitutes for prescription medicines, which is one of the reasons the pharmaceutical industry is so profitable.</a:t>
            </a:r>
          </a:p>
          <a:p>
            <a:pPr lvl="1" eaLnBrk="1" hangingPunct="1"/>
            <a:r>
              <a:rPr lang="en-US" altLang="en-US">
                <a:latin typeface="Times New Roman" panose="02020603050405020304" pitchFamily="18" charset="0"/>
              </a:rPr>
              <a:t>In contrast, when close substitutes for a product exist, industry profitability is suppressed, because consumers will opt out if the price gets too high. </a:t>
            </a:r>
          </a:p>
        </p:txBody>
      </p:sp>
      <p:sp>
        <p:nvSpPr>
          <p:cNvPr id="15365" name="Footer Placeholder 5">
            <a:extLst>
              <a:ext uri="{FF2B5EF4-FFF2-40B4-BE49-F238E27FC236}">
                <a16:creationId xmlns:a16="http://schemas.microsoft.com/office/drawing/2014/main" id="{FCD6158B-07F7-4092-9667-FA306202A9E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5366" name="Slide Number Placeholder 7">
            <a:extLst>
              <a:ext uri="{FF2B5EF4-FFF2-40B4-BE49-F238E27FC236}">
                <a16:creationId xmlns:a16="http://schemas.microsoft.com/office/drawing/2014/main" id="{4D7F6378-D8B0-40DE-A402-E94FB40359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a:t>
            </a:r>
            <a:fld id="{CC6317C6-08BD-48D6-9DF4-6CC467D58028}" type="slidenum">
              <a:rPr lang="en-US" altLang="en-US" sz="1400"/>
              <a:pPr>
                <a:spcBef>
                  <a:spcPct val="0"/>
                </a:spcBef>
                <a:buFontTx/>
                <a:buNone/>
              </a:pPr>
              <a:t>9</a:t>
            </a:fld>
            <a:endParaRPr lang="en-US" altLang="en-US" sz="1400"/>
          </a:p>
        </p:txBody>
      </p:sp>
    </p:spTree>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1374</TotalTime>
  <Words>2864</Words>
  <Application>Microsoft Office PowerPoint</Application>
  <PresentationFormat>Widescreen</PresentationFormat>
  <Paragraphs>291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Helvetica</vt:lpstr>
      <vt:lpstr>Times New Roman</vt:lpstr>
      <vt:lpstr>Wingdings</vt:lpstr>
      <vt:lpstr>Office Theme</vt:lpstr>
      <vt:lpstr>INDUSTRY AND COMPETITOR ANALYSIS</vt:lpstr>
      <vt:lpstr>Chapter Objectives</vt:lpstr>
      <vt:lpstr>What is Industry Analysis?</vt:lpstr>
      <vt:lpstr>Why is Industry Analysis Important?</vt:lpstr>
      <vt:lpstr>Three Key Questions</vt:lpstr>
      <vt:lpstr>The Five Competitive Forces Model 1 of 3</vt:lpstr>
      <vt:lpstr>The Five Competitive Forces Model 2 of 3</vt:lpstr>
      <vt:lpstr>The Five Competitive Forces Model 3 of 3</vt:lpstr>
      <vt:lpstr>Threat of Substitutes 1 of 3</vt:lpstr>
      <vt:lpstr>Threat of Substitutes 2 of 3</vt:lpstr>
      <vt:lpstr>Threat of Substitutes 3 of 3</vt:lpstr>
      <vt:lpstr>Threat of New Entrants 1 of 6</vt:lpstr>
      <vt:lpstr>Threat of New Entrants 2 of 6</vt:lpstr>
      <vt:lpstr>Threat of New Entrants 3 of 6</vt:lpstr>
      <vt:lpstr>Threat of New Entrants 4 of 6</vt:lpstr>
      <vt:lpstr>Threat of New Entrants 5 of 6</vt:lpstr>
      <vt:lpstr>Threat of New Entrants 6 of 6</vt:lpstr>
      <vt:lpstr>Rivalry Among Existing Firms 1 of 3</vt:lpstr>
      <vt:lpstr>Rivalry Among Existing Firms 2 of 3</vt:lpstr>
      <vt:lpstr>Rivalry Among Existing Firms 3 of 3</vt:lpstr>
      <vt:lpstr>Bargaining Power of Suppliers 1 of 3</vt:lpstr>
      <vt:lpstr>Bargaining Power of Suppliers 2 of 3</vt:lpstr>
      <vt:lpstr>Bargaining Power of Suppliers 3 of 3</vt:lpstr>
      <vt:lpstr>Bargaining Power of Buyers 1 of 3</vt:lpstr>
      <vt:lpstr>Bargaining Power of Buyers 2 of 3</vt:lpstr>
      <vt:lpstr>Bargaining Power of Buyers 3 of 3</vt:lpstr>
      <vt:lpstr> First Application of the Five Forces Model 1 of 2</vt:lpstr>
      <vt:lpstr>First Application of the Five Forces Model 2 of 2</vt:lpstr>
      <vt:lpstr>Second Application of the Five Forces Model 1 of 2</vt:lpstr>
      <vt:lpstr>Second Application of the Five Forces Model 2 of 2</vt:lpstr>
      <vt:lpstr>Industry Types and the Opportunities They Offer 1 of 3</vt:lpstr>
      <vt:lpstr>Industry Types and the Opportunities They Offer 2 of 3</vt:lpstr>
      <vt:lpstr>Industry Types and the Opportunities They Offer 3 of 3</vt:lpstr>
      <vt:lpstr>Competitor Analysis</vt:lpstr>
      <vt:lpstr>Identifying Competitors</vt:lpstr>
      <vt:lpstr>Sources of Competitive Intelligence 1 of 2</vt:lpstr>
      <vt:lpstr>Sources of Competitive Intelligence 2 of 2</vt:lpstr>
      <vt:lpstr>Completing a Competitive Analysis Grid</vt:lpstr>
      <vt:lpstr>Competitive Analysis Grid for Element Bars</vt:lpstr>
      <vt:lpstr>PowerPoint Presentation</vt:lpstr>
      <vt:lpstr>PowerPoint Presentation</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147</cp:revision>
  <dcterms:created xsi:type="dcterms:W3CDTF">2023-07-24T13:47:17Z</dcterms:created>
  <dcterms:modified xsi:type="dcterms:W3CDTF">2025-06-10T09:48:44Z</dcterms:modified>
</cp:coreProperties>
</file>